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5"/>
  </p:notesMasterIdLst>
  <p:sldIdLst>
    <p:sldId id="1834" r:id="rId4"/>
    <p:sldId id="1844" r:id="rId6"/>
    <p:sldId id="2474" r:id="rId7"/>
    <p:sldId id="2727" r:id="rId8"/>
    <p:sldId id="2738" r:id="rId9"/>
    <p:sldId id="2741" r:id="rId10"/>
    <p:sldId id="2744" r:id="rId11"/>
    <p:sldId id="2475" r:id="rId12"/>
    <p:sldId id="2728" r:id="rId13"/>
    <p:sldId id="2773" r:id="rId14"/>
    <p:sldId id="2774" r:id="rId15"/>
    <p:sldId id="2775" r:id="rId16"/>
    <p:sldId id="2792" r:id="rId17"/>
    <p:sldId id="2476" r:id="rId18"/>
    <p:sldId id="2776" r:id="rId19"/>
    <p:sldId id="2788" r:id="rId20"/>
    <p:sldId id="2790" r:id="rId21"/>
    <p:sldId id="2794" r:id="rId22"/>
    <p:sldId id="2795" r:id="rId23"/>
    <p:sldId id="2477" r:id="rId24"/>
    <p:sldId id="2780" r:id="rId25"/>
    <p:sldId id="2777" r:id="rId26"/>
    <p:sldId id="2778" r:id="rId27"/>
    <p:sldId id="2478" r:id="rId28"/>
    <p:sldId id="2786" r:id="rId29"/>
    <p:sldId id="2787" r:id="rId30"/>
    <p:sldId id="2782" r:id="rId31"/>
    <p:sldId id="1842" r:id="rId32"/>
    <p:sldId id="2796" r:id="rId33"/>
    <p:sldId id="279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6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11ED1-2EDA-4CE9-8C73-F854D64C3B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B3BDB-C147-470B-B078-098A04EF22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7" Type="http://schemas.openxmlformats.org/officeDocument/2006/relationships/theme" Target="../theme/theme2.xml"/><Relationship Id="rId26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3.xml"/><Relationship Id="rId2" Type="http://schemas.openxmlformats.org/officeDocument/2006/relationships/slideLayout" Target="../slideLayouts/slideLayout5.xml"/><Relationship Id="rId19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5" Type="http://schemas.openxmlformats.org/officeDocument/2006/relationships/notesSlide" Target="../notesSlides/notesSlide6.xml"/><Relationship Id="rId34" Type="http://schemas.openxmlformats.org/officeDocument/2006/relationships/slideLayout" Target="../slideLayouts/slideLayout4.xml"/><Relationship Id="rId33" Type="http://schemas.openxmlformats.org/officeDocument/2006/relationships/tags" Target="../tags/tag34.xml"/><Relationship Id="rId32" Type="http://schemas.openxmlformats.org/officeDocument/2006/relationships/tags" Target="../tags/tag33.xml"/><Relationship Id="rId31" Type="http://schemas.openxmlformats.org/officeDocument/2006/relationships/tags" Target="../tags/tag32.xml"/><Relationship Id="rId30" Type="http://schemas.openxmlformats.org/officeDocument/2006/relationships/tags" Target="../tags/tag31.xml"/><Relationship Id="rId3" Type="http://schemas.openxmlformats.org/officeDocument/2006/relationships/tags" Target="../tags/tag4.xml"/><Relationship Id="rId29" Type="http://schemas.openxmlformats.org/officeDocument/2006/relationships/tags" Target="../tags/tag30.xml"/><Relationship Id="rId28" Type="http://schemas.openxmlformats.org/officeDocument/2006/relationships/tags" Target="../tags/tag29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8" y="4065867"/>
            <a:ext cx="11160124" cy="70788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4000" b="1" dirty="0"/>
              <a:t>旅游景区智慧分析系统</a:t>
            </a:r>
            <a:endParaRPr lang="zh-CN" altLang="en-US" sz="4000" b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141362" y="5337719"/>
            <a:ext cx="7909277" cy="753411"/>
          </a:xfrm>
        </p:spPr>
        <p:txBody>
          <a:bodyPr/>
          <a:lstStyle/>
          <a:p>
            <a:r>
              <a:rPr lang="zh-CN" altLang="en-US" dirty="0"/>
              <a:t>汇报人：程思涵　　时间：</a:t>
            </a:r>
            <a:r>
              <a:rPr lang="en-US" altLang="zh-CN" dirty="0"/>
              <a:t>2025/3/25</a:t>
            </a:r>
            <a:r>
              <a:rPr lang="zh-CN" altLang="en-US" dirty="0"/>
              <a:t>　</a:t>
            </a:r>
            <a:endParaRPr lang="en-US" altLang="zh-CN" dirty="0"/>
          </a:p>
          <a:p>
            <a:r>
              <a:rPr lang="zh-CN" altLang="en-US" dirty="0"/>
              <a:t>组员：程思涵 白钦宇 刘欣怡 郑寒耀 门金晓 周晋豪</a:t>
            </a:r>
            <a:endParaRPr lang="en-US" altLang="zh-CN"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涉众分析</a:t>
            </a:r>
            <a:endParaRPr lang="zh-CN" altLang="en-US" dirty="0"/>
          </a:p>
        </p:txBody>
      </p:sp>
      <p:graphicFrame>
        <p:nvGraphicFramePr>
          <p:cNvPr id="121" name="表格 120"/>
          <p:cNvGraphicFramePr>
            <a:graphicFrameLocks noGrp="1"/>
          </p:cNvGraphicFramePr>
          <p:nvPr/>
        </p:nvGraphicFramePr>
        <p:xfrm>
          <a:off x="1235388" y="984105"/>
          <a:ext cx="10187354" cy="5461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065"/>
                <a:gridCol w="2166593"/>
                <a:gridCol w="1558621"/>
                <a:gridCol w="1558621"/>
                <a:gridCol w="1493227"/>
                <a:gridCol w="1493227"/>
              </a:tblGrid>
              <a:tr h="86953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涉众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主要目标</a:t>
                      </a:r>
                      <a:endParaRPr lang="zh-CN" altLang="en-US" sz="1600" b="1" kern="1200" spc="30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主要关注点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态度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限制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权限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54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景区管理方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提升运营效率、优化服务质量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en-US" sz="16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sym typeface="+mn-ea"/>
                        </a:rPr>
                        <a:t>保障游客安全、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实现可持续发展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实时监控游客流量与资源调度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应急事件快速响应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数据驱动的商业决策（如定价、营销）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积极支持：依赖系统提高管理效能，但可能对技术成本敏感。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预算有限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缺乏技术人才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数据孤岛（旧系统难以整合）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系统最高操作权（如数据调用、规则设定）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可授权第三方访问部分数据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5491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游客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获得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便捷、安全、个性化的游览体验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隐私保护（如位置追踪、消费记录）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服务即时性（排队、导览）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紧急情况预警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矛盾性：欢迎便利功能，但担忧隐私泄露和数据滥用。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对智能设备依赖高（如老年人使用障碍）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数据自主权受限（默认同意条款）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访问公开数据（如地图、活动信息）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选择退出部分数据采集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涉众分析</a:t>
            </a:r>
            <a:endParaRPr lang="zh-CN" altLang="en-US" dirty="0"/>
          </a:p>
        </p:txBody>
      </p:sp>
      <p:graphicFrame>
        <p:nvGraphicFramePr>
          <p:cNvPr id="121" name="表格 120"/>
          <p:cNvGraphicFramePr>
            <a:graphicFrameLocks noGrp="1"/>
          </p:cNvGraphicFramePr>
          <p:nvPr/>
        </p:nvGraphicFramePr>
        <p:xfrm>
          <a:off x="1235388" y="984105"/>
          <a:ext cx="10187354" cy="5345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569"/>
                <a:gridCol w="2158089"/>
                <a:gridCol w="1558621"/>
                <a:gridCol w="1558621"/>
                <a:gridCol w="1493227"/>
                <a:gridCol w="1493227"/>
              </a:tblGrid>
              <a:tr h="86953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涉众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主要目标</a:t>
                      </a:r>
                      <a:endParaRPr lang="zh-CN" altLang="en-US" sz="1600" b="1" kern="1200" spc="30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主要关注点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态度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限制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权限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5491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政府监管部门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确保公共安全、推动旅游业合规发展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、保护生态环境。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应急管理合规性（如人流上限）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数据安全与隐私法规执行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环境影响监测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审慎监管：支持技术赋能，但严格审查数据安全和政策合规性。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跨部门协调难度大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技术监管能力不足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数据审查权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强制整改权（如违规使用数据）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制定行业标准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5491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旅游企业与旅行社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提升产品吸引力、优化客户体验、增加合作收益。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获取游客画像与偏好数据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实时景区动态（如拥堵情况）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跨景区联动营销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合作与竞争并存：希望数据共享，但担忧景区绕过自身直接触达游客。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数据获取依赖景区授权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系统对接成本高（如</a:t>
                      </a: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开发）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有限数据访问（如脱敏后的游客行为统计）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需签订合作协议获取权限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涉众分析</a:t>
            </a:r>
            <a:endParaRPr lang="zh-CN" altLang="en-US" dirty="0"/>
          </a:p>
        </p:txBody>
      </p:sp>
      <p:graphicFrame>
        <p:nvGraphicFramePr>
          <p:cNvPr id="121" name="表格 120"/>
          <p:cNvGraphicFramePr>
            <a:graphicFrameLocks noGrp="1"/>
          </p:cNvGraphicFramePr>
          <p:nvPr/>
        </p:nvGraphicFramePr>
        <p:xfrm>
          <a:off x="1235388" y="984105"/>
          <a:ext cx="10187354" cy="3048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569"/>
                <a:gridCol w="2158089"/>
                <a:gridCol w="1558621"/>
                <a:gridCol w="1558621"/>
                <a:gridCol w="1493227"/>
                <a:gridCol w="1493227"/>
              </a:tblGrid>
              <a:tr h="86953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涉众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主要目标</a:t>
                      </a:r>
                      <a:endParaRPr lang="zh-CN" altLang="en-US" sz="1600" b="1" kern="1200" spc="30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主要关注点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态度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限制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权限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5491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技术供应商与合作伙伴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提供可靠技术方案、获取商业回报、建立行业标杆案例。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系统稳定性与可扩展性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数据接口标准化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长期维护成本控制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商业驱动：积极推动技术落地，但可能忽视非核心需求（如小众功能）。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技术兼容性（如旧设备改造）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需求变更频繁（景区动态需求）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zh-CN" altLang="en-US" sz="1600" kern="1200" spc="30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系统开发与调试权限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CN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受限的数据访问（仅限技术运维）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kern="1200" spc="3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zh-CN" altLang="en-US" sz="1600" kern="1200" spc="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涉众评估</a:t>
            </a:r>
            <a:endParaRPr lang="zh-CN" altLang="en-US" dirty="0"/>
          </a:p>
        </p:txBody>
      </p:sp>
      <p:graphicFrame>
        <p:nvGraphicFramePr>
          <p:cNvPr id="121" name="表格 120"/>
          <p:cNvGraphicFramePr>
            <a:graphicFrameLocks noGrp="1"/>
          </p:cNvGraphicFramePr>
          <p:nvPr/>
        </p:nvGraphicFramePr>
        <p:xfrm>
          <a:off x="2404085" y="1055507"/>
          <a:ext cx="6641465" cy="4739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577"/>
                <a:gridCol w="2540275"/>
                <a:gridCol w="1834645"/>
              </a:tblGrid>
              <a:tr h="869531"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涉众群体</a:t>
                      </a:r>
                      <a:endParaRPr lang="zh-CN" altLang="en-US" dirty="0">
                        <a:effectLst/>
                      </a:endParaRPr>
                    </a:p>
                  </a:txBody>
                  <a:tcPr marL="39189" marR="39189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数量规模</a:t>
                      </a:r>
                      <a:endParaRPr lang="zh-CN" altLang="en-US" dirty="0">
                        <a:effectLst/>
                      </a:endParaRPr>
                    </a:p>
                  </a:txBody>
                  <a:tcPr marL="39189" marR="3918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优先级</a:t>
                      </a:r>
                      <a:endParaRPr lang="zh-CN" altLang="en-US" dirty="0">
                        <a:effectLst/>
                      </a:endParaRPr>
                    </a:p>
                  </a:txBody>
                  <a:tcPr marL="39189" marR="3918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7715"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游客</a:t>
                      </a:r>
                      <a:endParaRPr lang="zh-CN" altLang="en-US">
                        <a:effectLst/>
                      </a:endParaRPr>
                    </a:p>
                  </a:txBody>
                  <a:tcPr marL="39189" marR="39189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最多</a:t>
                      </a:r>
                      <a:endParaRPr lang="en-US" altLang="zh-CN" sz="1100" b="0" i="0" spc="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5491"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旅游企业与旅行社</a:t>
                      </a:r>
                      <a:endParaRPr lang="zh-CN" altLang="en-US" dirty="0">
                        <a:effectLst/>
                      </a:endParaRPr>
                    </a:p>
                  </a:txBody>
                  <a:tcPr marL="39189" marR="39189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较多</a:t>
                      </a:r>
                      <a:endParaRPr lang="zh-CN" altLang="en-US">
                        <a:effectLst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b="0" i="0" spc="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</a:t>
                      </a:r>
                      <a:endParaRPr lang="zh-CN" altLang="en-US" dirty="0">
                        <a:effectLst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5491"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景区管理方</a:t>
                      </a:r>
                      <a:endParaRPr lang="zh-CN" altLang="en-US">
                        <a:effectLst/>
                      </a:endParaRPr>
                    </a:p>
                  </a:txBody>
                  <a:tcPr marL="39189" marR="39189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0" i="0" spc="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较少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5491"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技术供应商与合作伙伴</a:t>
                      </a:r>
                      <a:endParaRPr lang="zh-CN" altLang="en-US">
                        <a:effectLst/>
                      </a:endParaRPr>
                    </a:p>
                  </a:txBody>
                  <a:tcPr marL="39189" marR="39189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较少</a:t>
                      </a:r>
                      <a:endParaRPr lang="zh-CN" altLang="en-US">
                        <a:effectLst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b="0" i="0" spc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</a:t>
                      </a:r>
                      <a:endParaRPr lang="zh-CN" altLang="en-US">
                        <a:effectLst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5491"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政府监管部门</a:t>
                      </a:r>
                      <a:endParaRPr lang="zh-CN" altLang="en-US">
                        <a:effectLst/>
                      </a:endParaRPr>
                    </a:p>
                  </a:txBody>
                  <a:tcPr marL="39189" marR="39189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None/>
                      </a:pPr>
                      <a:r>
                        <a:rPr lang="zh-CN" altLang="en-US" sz="1100" b="0" i="0" spc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最少</a:t>
                      </a:r>
                      <a:endParaRPr lang="zh-CN" altLang="en-US">
                        <a:effectLst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ctr"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  <a:endParaRPr lang="en-US" altLang="zh-CN" sz="11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39189" marR="391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93482" y="-2281727"/>
            <a:ext cx="5271344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3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PART THREE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</a:rPr>
              <a:t>硬数据采样</a:t>
            </a:r>
            <a:endParaRPr lang="zh-CN" altLang="en-US" sz="4000" b="1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硬数据分析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78971" y="1429959"/>
            <a:ext cx="4062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+mn-ea"/>
              </a:rPr>
              <a:t>形式：爬取小红书数据</a:t>
            </a:r>
            <a:r>
              <a:rPr lang="en-US" altLang="zh-CN" sz="2200" dirty="0">
                <a:latin typeface="+mn-ea"/>
              </a:rPr>
              <a:t>+AI</a:t>
            </a:r>
            <a:r>
              <a:rPr lang="zh-CN" altLang="en-US" sz="2200" dirty="0">
                <a:latin typeface="+mn-ea"/>
              </a:rPr>
              <a:t>分析</a:t>
            </a:r>
            <a:endParaRPr lang="zh-CN" altLang="en-US" sz="22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292096" y="2417064"/>
            <a:ext cx="2023872" cy="20238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5"/>
          <p:cNvSpPr txBox="1"/>
          <p:nvPr/>
        </p:nvSpPr>
        <p:spPr>
          <a:xfrm>
            <a:off x="2414016" y="2772828"/>
            <a:ext cx="1780032" cy="113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marR="0" algn="ctr">
              <a:lnSpc>
                <a:spcPct val="130000"/>
              </a:lnSpc>
            </a:pPr>
            <a:r>
              <a:rPr lang="zh-CN" altLang="en-US" spc="300" dirty="0">
                <a:solidFill>
                  <a:schemeClr val="tx2"/>
                </a:solidFill>
              </a:rPr>
              <a:t>核心旅游偏好与行为模式</a:t>
            </a:r>
            <a:endParaRPr lang="zh-CN" altLang="en-US" spc="300" dirty="0">
              <a:solidFill>
                <a:schemeClr val="tx2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84064" y="2417064"/>
            <a:ext cx="2023872" cy="202387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5205984" y="3003172"/>
            <a:ext cx="1780032" cy="773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marR="0" algn="ctr">
              <a:lnSpc>
                <a:spcPct val="130000"/>
              </a:lnSpc>
            </a:pPr>
            <a:r>
              <a:rPr lang="zh-CN" altLang="en-US" spc="300" dirty="0">
                <a:solidFill>
                  <a:schemeClr val="accent2"/>
                </a:solidFill>
              </a:rPr>
              <a:t>用户痛点与需求</a:t>
            </a:r>
            <a:endParaRPr lang="zh-CN" altLang="en-US" spc="300" dirty="0">
              <a:solidFill>
                <a:schemeClr val="accent2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876032" y="2417064"/>
            <a:ext cx="2023872" cy="202387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8242353" y="3205407"/>
            <a:ext cx="17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marL="0" marR="0" algn="just"/>
            <a:r>
              <a:rPr lang="zh-CN" altLang="en-US" spc="300" dirty="0">
                <a:solidFill>
                  <a:schemeClr val="accent4"/>
                </a:solidFill>
              </a:rPr>
              <a:t>新兴趋势</a:t>
            </a:r>
            <a:endParaRPr lang="zh-CN" altLang="en-US" spc="300" dirty="0">
              <a:solidFill>
                <a:schemeClr val="accent4"/>
              </a:solidFill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2743916" y="4271556"/>
            <a:ext cx="1120232" cy="169380"/>
          </a:xfrm>
          <a:custGeom>
            <a:avLst/>
            <a:gdLst>
              <a:gd name="connsiteX0" fmla="*/ 0 w 1120232"/>
              <a:gd name="connsiteY0" fmla="*/ 0 h 169380"/>
              <a:gd name="connsiteX1" fmla="*/ 1120232 w 1120232"/>
              <a:gd name="connsiteY1" fmla="*/ 0 h 169380"/>
              <a:gd name="connsiteX2" fmla="*/ 1042465 w 1120232"/>
              <a:gd name="connsiteY2" fmla="*/ 47245 h 169380"/>
              <a:gd name="connsiteX3" fmla="*/ 560116 w 1120232"/>
              <a:gd name="connsiteY3" fmla="*/ 169380 h 169380"/>
              <a:gd name="connsiteX4" fmla="*/ 77767 w 1120232"/>
              <a:gd name="connsiteY4" fmla="*/ 47245 h 16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232" h="169380">
                <a:moveTo>
                  <a:pt x="0" y="0"/>
                </a:moveTo>
                <a:lnTo>
                  <a:pt x="1120232" y="0"/>
                </a:lnTo>
                <a:lnTo>
                  <a:pt x="1042465" y="47245"/>
                </a:lnTo>
                <a:cubicBezTo>
                  <a:pt x="899080" y="125136"/>
                  <a:pt x="734765" y="169380"/>
                  <a:pt x="560116" y="169380"/>
                </a:cubicBezTo>
                <a:cubicBezTo>
                  <a:pt x="385467" y="169380"/>
                  <a:pt x="221152" y="125136"/>
                  <a:pt x="77767" y="47245"/>
                </a:cubicBezTo>
                <a:close/>
              </a:path>
            </a:pathLst>
          </a:custGeom>
          <a:solidFill>
            <a:srgbClr val="01518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5535884" y="4271556"/>
            <a:ext cx="1120232" cy="169380"/>
          </a:xfrm>
          <a:custGeom>
            <a:avLst/>
            <a:gdLst>
              <a:gd name="connsiteX0" fmla="*/ 0 w 1120232"/>
              <a:gd name="connsiteY0" fmla="*/ 0 h 169380"/>
              <a:gd name="connsiteX1" fmla="*/ 1120232 w 1120232"/>
              <a:gd name="connsiteY1" fmla="*/ 0 h 169380"/>
              <a:gd name="connsiteX2" fmla="*/ 1042465 w 1120232"/>
              <a:gd name="connsiteY2" fmla="*/ 47245 h 169380"/>
              <a:gd name="connsiteX3" fmla="*/ 560116 w 1120232"/>
              <a:gd name="connsiteY3" fmla="*/ 169380 h 169380"/>
              <a:gd name="connsiteX4" fmla="*/ 77767 w 1120232"/>
              <a:gd name="connsiteY4" fmla="*/ 47245 h 16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232" h="169380">
                <a:moveTo>
                  <a:pt x="0" y="0"/>
                </a:moveTo>
                <a:lnTo>
                  <a:pt x="1120232" y="0"/>
                </a:lnTo>
                <a:lnTo>
                  <a:pt x="1042465" y="47245"/>
                </a:lnTo>
                <a:cubicBezTo>
                  <a:pt x="899081" y="125136"/>
                  <a:pt x="734765" y="169380"/>
                  <a:pt x="560116" y="169380"/>
                </a:cubicBezTo>
                <a:cubicBezTo>
                  <a:pt x="385467" y="169380"/>
                  <a:pt x="221152" y="125136"/>
                  <a:pt x="77767" y="47245"/>
                </a:cubicBezTo>
                <a:close/>
              </a:path>
            </a:pathLst>
          </a:cu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8327852" y="4271556"/>
            <a:ext cx="1120232" cy="169380"/>
          </a:xfrm>
          <a:custGeom>
            <a:avLst/>
            <a:gdLst>
              <a:gd name="connsiteX0" fmla="*/ 0 w 1120232"/>
              <a:gd name="connsiteY0" fmla="*/ 0 h 169380"/>
              <a:gd name="connsiteX1" fmla="*/ 1120232 w 1120232"/>
              <a:gd name="connsiteY1" fmla="*/ 0 h 169380"/>
              <a:gd name="connsiteX2" fmla="*/ 1042465 w 1120232"/>
              <a:gd name="connsiteY2" fmla="*/ 47245 h 169380"/>
              <a:gd name="connsiteX3" fmla="*/ 560116 w 1120232"/>
              <a:gd name="connsiteY3" fmla="*/ 169380 h 169380"/>
              <a:gd name="connsiteX4" fmla="*/ 77767 w 1120232"/>
              <a:gd name="connsiteY4" fmla="*/ 47245 h 16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232" h="169380">
                <a:moveTo>
                  <a:pt x="0" y="0"/>
                </a:moveTo>
                <a:lnTo>
                  <a:pt x="1120232" y="0"/>
                </a:lnTo>
                <a:lnTo>
                  <a:pt x="1042465" y="47245"/>
                </a:lnTo>
                <a:cubicBezTo>
                  <a:pt x="899080" y="125136"/>
                  <a:pt x="734765" y="169380"/>
                  <a:pt x="560116" y="169380"/>
                </a:cubicBezTo>
                <a:cubicBezTo>
                  <a:pt x="385467" y="169380"/>
                  <a:pt x="221152" y="125136"/>
                  <a:pt x="77767" y="47245"/>
                </a:cubicBezTo>
                <a:close/>
              </a:path>
            </a:pathLst>
          </a:cu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2489992" y="3910677"/>
            <a:ext cx="1697748" cy="530259"/>
          </a:xfrm>
          <a:custGeom>
            <a:avLst/>
            <a:gdLst>
              <a:gd name="connsiteX0" fmla="*/ 1682833 w 1697748"/>
              <a:gd name="connsiteY0" fmla="*/ 0 h 530259"/>
              <a:gd name="connsiteX1" fmla="*/ 1697748 w 1697748"/>
              <a:gd name="connsiteY1" fmla="*/ 1947 h 530259"/>
              <a:gd name="connsiteX2" fmla="*/ 1653154 w 1697748"/>
              <a:gd name="connsiteY2" fmla="*/ 84106 h 530259"/>
              <a:gd name="connsiteX3" fmla="*/ 814040 w 1697748"/>
              <a:gd name="connsiteY3" fmla="*/ 530259 h 530259"/>
              <a:gd name="connsiteX4" fmla="*/ 98493 w 1697748"/>
              <a:gd name="connsiteY4" fmla="*/ 233870 h 530259"/>
              <a:gd name="connsiteX5" fmla="*/ 0 w 1697748"/>
              <a:gd name="connsiteY5" fmla="*/ 114495 h 530259"/>
              <a:gd name="connsiteX6" fmla="*/ 83265 w 1697748"/>
              <a:gd name="connsiteY6" fmla="*/ 141409 h 530259"/>
              <a:gd name="connsiteX7" fmla="*/ 332273 w 1697748"/>
              <a:gd name="connsiteY7" fmla="*/ 199292 h 530259"/>
              <a:gd name="connsiteX8" fmla="*/ 782461 w 1697748"/>
              <a:gd name="connsiteY8" fmla="*/ 70338 h 530259"/>
              <a:gd name="connsiteX9" fmla="*/ 1232646 w 1697748"/>
              <a:gd name="connsiteY9" fmla="*/ 187569 h 530259"/>
              <a:gd name="connsiteX10" fmla="*/ 1682833 w 1697748"/>
              <a:gd name="connsiteY10" fmla="*/ 0 h 53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7748" h="530259">
                <a:moveTo>
                  <a:pt x="1682833" y="0"/>
                </a:moveTo>
                <a:lnTo>
                  <a:pt x="1697748" y="1947"/>
                </a:lnTo>
                <a:lnTo>
                  <a:pt x="1653154" y="84106"/>
                </a:lnTo>
                <a:cubicBezTo>
                  <a:pt x="1471301" y="353283"/>
                  <a:pt x="1163338" y="530259"/>
                  <a:pt x="814040" y="530259"/>
                </a:cubicBezTo>
                <a:cubicBezTo>
                  <a:pt x="534602" y="530259"/>
                  <a:pt x="281618" y="416994"/>
                  <a:pt x="98493" y="233870"/>
                </a:cubicBezTo>
                <a:lnTo>
                  <a:pt x="0" y="114495"/>
                </a:lnTo>
                <a:lnTo>
                  <a:pt x="83265" y="141409"/>
                </a:lnTo>
                <a:cubicBezTo>
                  <a:pt x="168144" y="170961"/>
                  <a:pt x="253491" y="200269"/>
                  <a:pt x="332273" y="199292"/>
                </a:cubicBezTo>
                <a:cubicBezTo>
                  <a:pt x="489838" y="197338"/>
                  <a:pt x="632398" y="72292"/>
                  <a:pt x="782461" y="70338"/>
                </a:cubicBezTo>
                <a:cubicBezTo>
                  <a:pt x="932523" y="68384"/>
                  <a:pt x="1082583" y="199292"/>
                  <a:pt x="1232646" y="187569"/>
                </a:cubicBezTo>
                <a:cubicBezTo>
                  <a:pt x="1382708" y="175846"/>
                  <a:pt x="1525267" y="0"/>
                  <a:pt x="1682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4" name="任意多边形: 形状 13"/>
          <p:cNvSpPr/>
          <p:nvPr/>
        </p:nvSpPr>
        <p:spPr>
          <a:xfrm>
            <a:off x="5402226" y="4056193"/>
            <a:ext cx="1405042" cy="384743"/>
          </a:xfrm>
          <a:custGeom>
            <a:avLst/>
            <a:gdLst>
              <a:gd name="connsiteX0" fmla="*/ 249900 w 1405042"/>
              <a:gd name="connsiteY0" fmla="*/ 0 h 384743"/>
              <a:gd name="connsiteX1" fmla="*/ 725124 w 1405042"/>
              <a:gd name="connsiteY1" fmla="*/ 187569 h 384743"/>
              <a:gd name="connsiteX2" fmla="*/ 1178746 w 1405042"/>
              <a:gd name="connsiteY2" fmla="*/ 35169 h 384743"/>
              <a:gd name="connsiteX3" fmla="*/ 1315946 w 1405042"/>
              <a:gd name="connsiteY3" fmla="*/ 59806 h 384743"/>
              <a:gd name="connsiteX4" fmla="*/ 1405042 w 1405042"/>
              <a:gd name="connsiteY4" fmla="*/ 92244 h 384743"/>
              <a:gd name="connsiteX5" fmla="*/ 1337460 w 1405042"/>
              <a:gd name="connsiteY5" fmla="*/ 153666 h 384743"/>
              <a:gd name="connsiteX6" fmla="*/ 693774 w 1405042"/>
              <a:gd name="connsiteY6" fmla="*/ 384743 h 384743"/>
              <a:gd name="connsiteX7" fmla="*/ 50089 w 1405042"/>
              <a:gd name="connsiteY7" fmla="*/ 153666 h 384743"/>
              <a:gd name="connsiteX8" fmla="*/ 0 w 1405042"/>
              <a:gd name="connsiteY8" fmla="*/ 108142 h 384743"/>
              <a:gd name="connsiteX9" fmla="*/ 31189 w 1405042"/>
              <a:gd name="connsiteY9" fmla="*/ 89388 h 384743"/>
              <a:gd name="connsiteX10" fmla="*/ 249900 w 1405042"/>
              <a:gd name="connsiteY10" fmla="*/ 0 h 38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5042" h="384743">
                <a:moveTo>
                  <a:pt x="249900" y="0"/>
                </a:moveTo>
                <a:cubicBezTo>
                  <a:pt x="401109" y="0"/>
                  <a:pt x="570317" y="181707"/>
                  <a:pt x="725124" y="187569"/>
                </a:cubicBezTo>
                <a:cubicBezTo>
                  <a:pt x="879932" y="193431"/>
                  <a:pt x="1005939" y="35169"/>
                  <a:pt x="1178746" y="35169"/>
                </a:cubicBezTo>
                <a:cubicBezTo>
                  <a:pt x="1221948" y="35169"/>
                  <a:pt x="1268075" y="45060"/>
                  <a:pt x="1315946" y="59806"/>
                </a:cubicBezTo>
                <a:lnTo>
                  <a:pt x="1405042" y="92244"/>
                </a:lnTo>
                <a:lnTo>
                  <a:pt x="1337460" y="153666"/>
                </a:lnTo>
                <a:cubicBezTo>
                  <a:pt x="1162538" y="298025"/>
                  <a:pt x="938283" y="384743"/>
                  <a:pt x="693774" y="384743"/>
                </a:cubicBezTo>
                <a:cubicBezTo>
                  <a:pt x="449266" y="384743"/>
                  <a:pt x="225011" y="298025"/>
                  <a:pt x="50089" y="153666"/>
                </a:cubicBezTo>
                <a:lnTo>
                  <a:pt x="0" y="108142"/>
                </a:lnTo>
                <a:lnTo>
                  <a:pt x="31189" y="89388"/>
                </a:lnTo>
                <a:cubicBezTo>
                  <a:pt x="102292" y="43962"/>
                  <a:pt x="174296" y="0"/>
                  <a:pt x="249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>
            <a:off x="8242353" y="4054839"/>
            <a:ext cx="1310217" cy="386097"/>
          </a:xfrm>
          <a:custGeom>
            <a:avLst/>
            <a:gdLst>
              <a:gd name="connsiteX0" fmla="*/ 266352 w 1310217"/>
              <a:gd name="connsiteY0" fmla="*/ 0 h 386097"/>
              <a:gd name="connsiteX1" fmla="*/ 655886 w 1310217"/>
              <a:gd name="connsiteY1" fmla="*/ 187569 h 386097"/>
              <a:gd name="connsiteX2" fmla="*/ 1027712 w 1310217"/>
              <a:gd name="connsiteY2" fmla="*/ 35169 h 386097"/>
              <a:gd name="connsiteX3" fmla="*/ 1261211 w 1310217"/>
              <a:gd name="connsiteY3" fmla="*/ 113567 h 386097"/>
              <a:gd name="connsiteX4" fmla="*/ 1310217 w 1310217"/>
              <a:gd name="connsiteY4" fmla="*/ 136011 h 386097"/>
              <a:gd name="connsiteX5" fmla="*/ 1289301 w 1310217"/>
              <a:gd name="connsiteY5" fmla="*/ 155020 h 386097"/>
              <a:gd name="connsiteX6" fmla="*/ 645616 w 1310217"/>
              <a:gd name="connsiteY6" fmla="*/ 386097 h 386097"/>
              <a:gd name="connsiteX7" fmla="*/ 1931 w 1310217"/>
              <a:gd name="connsiteY7" fmla="*/ 155020 h 386097"/>
              <a:gd name="connsiteX8" fmla="*/ 0 w 1310217"/>
              <a:gd name="connsiteY8" fmla="*/ 153265 h 386097"/>
              <a:gd name="connsiteX9" fmla="*/ 87077 w 1310217"/>
              <a:gd name="connsiteY9" fmla="*/ 89388 h 386097"/>
              <a:gd name="connsiteX10" fmla="*/ 266352 w 1310217"/>
              <a:gd name="connsiteY10" fmla="*/ 0 h 38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0217" h="386097">
                <a:moveTo>
                  <a:pt x="266352" y="0"/>
                </a:moveTo>
                <a:cubicBezTo>
                  <a:pt x="390295" y="0"/>
                  <a:pt x="528992" y="181707"/>
                  <a:pt x="655886" y="187569"/>
                </a:cubicBezTo>
                <a:cubicBezTo>
                  <a:pt x="782778" y="193431"/>
                  <a:pt x="886064" y="35169"/>
                  <a:pt x="1027712" y="35169"/>
                </a:cubicBezTo>
                <a:cubicBezTo>
                  <a:pt x="1098536" y="35169"/>
                  <a:pt x="1178951" y="74734"/>
                  <a:pt x="1261211" y="113567"/>
                </a:cubicBezTo>
                <a:lnTo>
                  <a:pt x="1310217" y="136011"/>
                </a:lnTo>
                <a:lnTo>
                  <a:pt x="1289301" y="155020"/>
                </a:lnTo>
                <a:cubicBezTo>
                  <a:pt x="1114379" y="299379"/>
                  <a:pt x="890125" y="386097"/>
                  <a:pt x="645616" y="386097"/>
                </a:cubicBezTo>
                <a:cubicBezTo>
                  <a:pt x="401107" y="386097"/>
                  <a:pt x="176853" y="299379"/>
                  <a:pt x="1931" y="155020"/>
                </a:cubicBezTo>
                <a:lnTo>
                  <a:pt x="0" y="153265"/>
                </a:lnTo>
                <a:lnTo>
                  <a:pt x="87077" y="89388"/>
                </a:lnTo>
                <a:cubicBezTo>
                  <a:pt x="145360" y="43962"/>
                  <a:pt x="204380" y="0"/>
                  <a:pt x="2663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285422"/>
            <a:ext cx="8643848" cy="597921"/>
          </a:xfrm>
        </p:spPr>
        <p:txBody>
          <a:bodyPr/>
          <a:lstStyle/>
          <a:p>
            <a:pPr marR="0" algn="ctr">
              <a:lnSpc>
                <a:spcPct val="130000"/>
              </a:lnSpc>
            </a:pPr>
            <a:r>
              <a:rPr lang="zh-CN" altLang="en-US" dirty="0"/>
              <a:t>核心旅游偏好与行为模式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03942" y="995480"/>
            <a:ext cx="10784115" cy="5103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旅游动机分层：</a:t>
            </a:r>
            <a:endParaRPr lang="zh-CN" altLang="en-US" kern="0" dirty="0">
              <a:solidFill>
                <a:srgbClr val="0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逃离型旅游：用户强调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短暂逃离生活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换个地方散散心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，追求心理放松（如新疆、西藏、川西等自然风光）。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社交展示型：热衷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拍照装逼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出片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，重视视觉效果（如无人机航拍、网红景点打卡）。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深度体验型：偏好人文历史、烟火气（如绍兴、泉州、潮汕），部分用户反感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网红商业区扎堆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​目的地偏好：</a:t>
            </a:r>
            <a:endParaRPr lang="zh-CN" altLang="en-US" kern="0" dirty="0">
              <a:solidFill>
                <a:srgbClr val="0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自然风光：新疆、川西、贵州、云南（雪山、草原、湖泊）、海岛（万宁、涠洲岛）。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人文城市：绍兴、泉州、苏州、敦煌（古建筑、博物馆、本地小吃）。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反向旅游：冷门城市（如宣城、溧阳、南通）因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人少景美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物价低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受关注。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​旅游方式：</a:t>
            </a:r>
            <a:endParaRPr lang="zh-CN" altLang="en-US" kern="0" dirty="0">
              <a:solidFill>
                <a:srgbClr val="0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跟团游：年轻人倾向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纯玩小团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（如</a:t>
            </a:r>
            <a:r>
              <a:rPr lang="en-US" altLang="zh-CN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00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后领队、越野车自驾），反感低价购物团。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自由行：重视错峰、本地化体验（如与当地人聊天、住民宿）。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穷游</a:t>
            </a:r>
            <a:r>
              <a:rPr lang="en-US" altLang="zh-CN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特种兵：预算敏感，关注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人均</a:t>
            </a:r>
            <a:r>
              <a:rPr lang="en-US" altLang="zh-CN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1k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攻略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火车硬座</a:t>
            </a:r>
            <a:r>
              <a:rPr lang="en-US" altLang="zh-CN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177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元到北京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pPr marL="0" marR="0" algn="ctr"/>
            <a:r>
              <a:rPr lang="zh-CN" altLang="en-US" dirty="0"/>
              <a:t>新兴趋势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65085" y="1301028"/>
            <a:ext cx="8570686" cy="4698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世代偏好：</a:t>
            </a:r>
            <a:endParaRPr lang="en-US" altLang="zh-CN" kern="0" dirty="0">
              <a:solidFill>
                <a:srgbClr val="0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社牛领队、旅拍服务、无人机跟拍、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ENFJ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搭子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组队。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​疗愈旅游：</a:t>
            </a:r>
            <a:endParaRPr lang="en-US" altLang="zh-CN" kern="0" dirty="0">
              <a:solidFill>
                <a:srgbClr val="0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住院窗口看雪山、侗寨发呆等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慢生活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场景。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​跨境小众游：</a:t>
            </a:r>
            <a:endParaRPr lang="en-US" altLang="zh-CN" kern="0" dirty="0">
              <a:solidFill>
                <a:srgbClr val="0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俄罗斯（性价比高）、中亚陆路（贝加尔湖</a:t>
            </a:r>
            <a:r>
              <a:rPr lang="en-US" altLang="zh-CN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蒙古</a:t>
            </a:r>
            <a:r>
              <a:rPr lang="en-US" altLang="zh-CN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中国路线）。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​银发旅游优化：</a:t>
            </a:r>
            <a:endParaRPr lang="en-US" altLang="zh-CN" kern="0" dirty="0">
              <a:solidFill>
                <a:srgbClr val="0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  <a:buNone/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带老人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一天一景点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、错峰出行需求。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攻略生成：</a:t>
            </a:r>
            <a:endParaRPr lang="en-US" altLang="zh-CN" kern="0" dirty="0">
              <a:solidFill>
                <a:srgbClr val="0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l">
              <a:buNone/>
            </a:pPr>
            <a:r>
              <a:rPr lang="zh-CN" altLang="en-US" sz="1800" b="0" i="0" kern="10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用户呼吁</a:t>
            </a:r>
            <a:r>
              <a:rPr lang="zh-CN" altLang="en-US" sz="1800" b="0" i="0" kern="10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10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根据体力</a:t>
            </a:r>
            <a:r>
              <a:rPr lang="en-US" altLang="zh-CN" sz="1800" b="0" i="0" kern="10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0" i="0" kern="10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时间自动调整路线</a:t>
            </a:r>
            <a:r>
              <a:rPr lang="zh-CN" altLang="en-US" sz="1800" b="0" i="0" kern="10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10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zh-CN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​风险预警系统：</a:t>
            </a:r>
            <a:endParaRPr lang="en-US" altLang="zh-CN" kern="0" dirty="0">
              <a:solidFill>
                <a:srgbClr val="0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500"/>
              </a:spcBef>
              <a:spcAft>
                <a:spcPts val="500"/>
              </a:spcAft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整合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文旅投诉榜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”“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被开团吐槽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1054100"/>
            <a:ext cx="4010025" cy="5016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5" y="1054100"/>
            <a:ext cx="4265295" cy="487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9575" y="969645"/>
            <a:ext cx="8996680" cy="47650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35847" y="2924237"/>
            <a:ext cx="5844097" cy="511814"/>
            <a:chOff x="5181690" y="2820871"/>
            <a:chExt cx="6290318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25663" y="2880873"/>
              <a:ext cx="5446345" cy="397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项目前景和范围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37763" y="3642259"/>
            <a:ext cx="5844097" cy="511814"/>
            <a:chOff x="5181690" y="3693789"/>
            <a:chExt cx="6290318" cy="550893"/>
          </a:xfrm>
        </p:grpSpPr>
        <p:sp>
          <p:nvSpPr>
            <p:cNvPr id="5" name="椭圆 4"/>
            <p:cNvSpPr/>
            <p:nvPr/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25662" y="374836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涉众分析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5848" y="4361345"/>
            <a:ext cx="5853573" cy="511814"/>
            <a:chOff x="5184190" y="4548742"/>
            <a:chExt cx="6300516" cy="550893"/>
          </a:xfrm>
        </p:grpSpPr>
        <p:sp>
          <p:nvSpPr>
            <p:cNvPr id="6" name="椭圆 5"/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25661" y="4608744"/>
              <a:ext cx="5459045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硬数据采样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35847" y="5077767"/>
            <a:ext cx="5844097" cy="511814"/>
            <a:chOff x="5181690" y="5404127"/>
            <a:chExt cx="6290318" cy="550893"/>
          </a:xfrm>
        </p:grpSpPr>
        <p:sp>
          <p:nvSpPr>
            <p:cNvPr id="7" name="椭圆 6"/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面谈过程与结果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35847" y="5794189"/>
            <a:ext cx="5844097" cy="511814"/>
            <a:chOff x="5181690" y="5404127"/>
            <a:chExt cx="6290318" cy="550893"/>
          </a:xfrm>
        </p:grpSpPr>
        <p:sp>
          <p:nvSpPr>
            <p:cNvPr id="21" name="椭圆 20"/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原型展示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sp>
        <p:nvSpPr>
          <p:cNvPr id="23" name="文本占位符 5"/>
          <p:cNvSpPr txBox="1"/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4" name="文本占位符 8"/>
          <p:cNvSpPr txBox="1"/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93482" y="-2281727"/>
            <a:ext cx="5271344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4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PART FOUR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</a:rPr>
              <a:t>面谈过程与结果</a:t>
            </a:r>
            <a:endParaRPr lang="zh-CN" altLang="en-US" sz="4000" b="1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2434" y="1694542"/>
            <a:ext cx="6146937" cy="416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面谈目的：讨论智慧旅游分析系统的用户类型以及主要功能需求。</a:t>
            </a:r>
            <a:endParaRPr lang="en-US" altLang="zh-CN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</a:endParaRPr>
          </a:p>
          <a:p>
            <a:pPr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会见者：程思涵</a:t>
            </a:r>
            <a:r>
              <a:rPr lang="en-US" altLang="zh-CN" sz="2200" dirty="0">
                <a:latin typeface="+mn-ea"/>
              </a:rPr>
              <a:t>  	</a:t>
            </a:r>
            <a:r>
              <a:rPr lang="zh-CN" altLang="en-US" sz="2200" dirty="0">
                <a:latin typeface="+mn-ea"/>
              </a:rPr>
              <a:t>被会见者：崔思睿</a:t>
            </a:r>
            <a:endParaRPr lang="zh-CN" altLang="en-US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</a:endParaRP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   日期：</a:t>
            </a:r>
            <a:r>
              <a:rPr lang="en-US" altLang="zh-CN" sz="2200" dirty="0">
                <a:latin typeface="+mn-ea"/>
              </a:rPr>
              <a:t>2025</a:t>
            </a:r>
            <a:r>
              <a:rPr lang="zh-CN" altLang="en-US" sz="2200" dirty="0">
                <a:latin typeface="+mn-ea"/>
              </a:rPr>
              <a:t>年</a:t>
            </a:r>
            <a:r>
              <a:rPr lang="en-US" altLang="zh-CN" sz="2200" dirty="0">
                <a:latin typeface="+mn-ea"/>
              </a:rPr>
              <a:t>3</a:t>
            </a:r>
            <a:r>
              <a:rPr lang="zh-CN" altLang="en-US" sz="2200" dirty="0">
                <a:latin typeface="+mn-ea"/>
              </a:rPr>
              <a:t>月</a:t>
            </a:r>
            <a:r>
              <a:rPr lang="en-US" altLang="zh-CN" sz="2200" dirty="0">
                <a:latin typeface="+mn-ea"/>
              </a:rPr>
              <a:t>15</a:t>
            </a:r>
            <a:r>
              <a:rPr lang="zh-CN" altLang="en-US" sz="2200" dirty="0">
                <a:latin typeface="+mn-ea"/>
              </a:rPr>
              <a:t>日</a:t>
            </a:r>
            <a:endParaRPr lang="en-US" altLang="zh-CN" sz="2200" dirty="0">
              <a:latin typeface="+mn-ea"/>
            </a:endParaRP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</a:endParaRP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   面谈方式： 座谈面对面聊天形式</a:t>
            </a:r>
            <a:endParaRPr lang="zh-CN" altLang="en-US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</a:endParaRP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b="0" i="0" kern="100" spc="0" dirty="0">
                <a:solidFill>
                  <a:srgbClr val="333333"/>
                </a:solidFill>
                <a:effectLst/>
                <a:latin typeface="+mn-ea"/>
                <a:ea typeface="微软雅黑" panose="020B0503020204020204" pitchFamily="34" charset="-122"/>
              </a:rPr>
              <a:t>   </a:t>
            </a:r>
            <a:r>
              <a:rPr lang="zh-CN" altLang="en-US" sz="2200" dirty="0">
                <a:latin typeface="+mn-ea"/>
              </a:rPr>
              <a:t>地点： 综教楼一楼 时长：一小时</a:t>
            </a:r>
            <a:endParaRPr lang="zh-CN" altLang="en-US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会议记录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1086" y="1141941"/>
            <a:ext cx="1792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9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endParaRPr lang="zh-CN" altLang="en-US" sz="9600" spc="3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会议记录表格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69967" y="1246909"/>
          <a:ext cx="9252066" cy="514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0"/>
                <a:gridCol w="4889436"/>
              </a:tblGrid>
              <a:tr h="7564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面谈要点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被会见者观点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8265">
                <a:tc>
                  <a:txBody>
                    <a:bodyPr/>
                    <a:lstStyle/>
                    <a:p>
                      <a:pPr lvl="0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作为系统的主要用户游客，你们希望景区智慧分析系统提供哪些功能，有哪些期望？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我们希望获得景区相关住宿分布，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旅游路线推荐与介绍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，地图及能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支持顺利旅游的预约与购票系统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以及及时的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评价反馈系统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8265">
                <a:tc>
                  <a:txBody>
                    <a:bodyPr/>
                    <a:lstStyle/>
                    <a:p>
                      <a:pPr lvl="0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作为景区管理方时，你们希望智慧分析系统提供哪些功能，有哪些期望？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作为管理方，我们希望系统可以统计游客数据并且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可视化地表现出来供人员分析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。此外系统还要有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及时调度工作人员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的能力。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8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你们认为系统需要的数据有哪些？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需要有游客基本信息、游客数量数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据，游客的评价数据以及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景区运营数据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如销售统计数据、停车位住宿数据等。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8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、你对数据分析有什么需求？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我们希望数据要有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实时性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且可视化如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自动生成日报或周报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，方便我们及时分析。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会议记录表格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69967" y="1246909"/>
          <a:ext cx="9252066" cy="4596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0"/>
                <a:gridCol w="4889436"/>
              </a:tblGrid>
              <a:tr h="7564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面谈要点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zh-CN" altLang="en-US" sz="1600" b="1" kern="1200" spc="3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+mn-cs"/>
                        </a:rPr>
                        <a:t>被会见者观点</a:t>
                      </a:r>
                      <a:endParaRPr lang="zh-CN" altLang="en-US" sz="1600" b="1" kern="1200" spc="300" dirty="0">
                        <a:ln>
                          <a:noFill/>
                        </a:ln>
                        <a:solidFill>
                          <a:schemeClr val="accen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8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你们对界面设计有何期望？对交互设计有什么要求？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对游客来说界面应该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简洁有条理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，降低操作难度。对管理者而言最好有一定的自定义视图的功能方便不同管理者操控。最重要的是操作一定要有反馈（客户端炸了也要有反馈）。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8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你对系统的性能指标有什么要求？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响应时间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&lt;=1s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，支持一千名用户并发访问。每小时能处理一万条数据。全年无故障运行率大于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99.5%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8265"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你对系统的安全以及隐私要求是什么？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游客数据加密储存，禁止未被授权的外传。定期备份数据。部署防火墙。灾难恢复时间小于等于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分钟。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370" marR="393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93482" y="-2281727"/>
            <a:ext cx="5271344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5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PART FIVE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</a:rPr>
              <a:t>原型展示</a:t>
            </a:r>
            <a:endParaRPr lang="zh-CN" altLang="en-US" sz="4000" b="1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原型设计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1086" y="1141941"/>
            <a:ext cx="1792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9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endParaRPr lang="zh-CN" altLang="en-US" sz="9600" spc="3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607" y="3250329"/>
            <a:ext cx="9884229" cy="13005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94000" y="176044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zh-CN" altLang="en-US" sz="2000" b="1" spc="300" dirty="0">
                <a:latin typeface="+mj-ea"/>
                <a:ea typeface="+mj-ea"/>
              </a:rPr>
              <a:t>采用快速原型模型，分游客端和管理端，根据不同需求设计原型</a:t>
            </a:r>
            <a:endParaRPr lang="zh-CN" altLang="en-US" sz="2000" b="1" spc="3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150418"/>
            <a:ext cx="8643848" cy="867930"/>
          </a:xfrm>
        </p:spPr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游客端系统原型</a:t>
            </a:r>
            <a:br>
              <a:rPr lang="zh-CN" altLang="en-US" sz="2800" b="1" spc="300" dirty="0">
                <a:latin typeface="+mj-ea"/>
                <a:ea typeface="+mj-ea"/>
              </a:rPr>
            </a:b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32973" y="1103275"/>
            <a:ext cx="5667827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zh-CN" altLang="en-US" sz="2000" b="1" spc="300" dirty="0">
                <a:latin typeface="+mj-ea"/>
                <a:ea typeface="+mj-ea"/>
              </a:rPr>
              <a:t>游客端原型</a:t>
            </a:r>
            <a:endParaRPr lang="zh-CN" altLang="en-US" sz="2000" b="1" spc="300" dirty="0">
              <a:latin typeface="+mj-ea"/>
              <a:ea typeface="+mj-ea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sz="2000" b="1" spc="300" dirty="0">
                <a:latin typeface="+mj-ea"/>
                <a:ea typeface="+mj-ea"/>
              </a:rPr>
              <a:t>智能导览界面（</a:t>
            </a:r>
            <a:r>
              <a:rPr lang="en-US" altLang="zh-CN" sz="2000" b="1" spc="300" dirty="0">
                <a:latin typeface="+mj-ea"/>
                <a:ea typeface="+mj-ea"/>
              </a:rPr>
              <a:t>AR</a:t>
            </a:r>
            <a:r>
              <a:rPr lang="zh-CN" altLang="en-US" sz="2000" b="1" spc="300" dirty="0">
                <a:latin typeface="+mj-ea"/>
                <a:ea typeface="+mj-ea"/>
              </a:rPr>
              <a:t>实景讲解</a:t>
            </a:r>
            <a:r>
              <a:rPr lang="en-US" altLang="zh-CN" sz="2000" b="1" spc="300" dirty="0">
                <a:latin typeface="+mj-ea"/>
                <a:ea typeface="+mj-ea"/>
              </a:rPr>
              <a:t>+</a:t>
            </a:r>
            <a:r>
              <a:rPr lang="zh-CN" altLang="en-US" sz="2000" b="1" spc="300" dirty="0">
                <a:latin typeface="+mj-ea"/>
                <a:ea typeface="+mj-ea"/>
              </a:rPr>
              <a:t>地图导航）</a:t>
            </a:r>
            <a:endParaRPr lang="zh-CN" altLang="en-US" sz="2000" b="1" spc="300" dirty="0">
              <a:latin typeface="+mj-ea"/>
              <a:ea typeface="+mj-ea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sz="2000" b="1" spc="300" dirty="0">
                <a:latin typeface="+mj-ea"/>
                <a:ea typeface="+mj-ea"/>
              </a:rPr>
              <a:t>预约系统（分时段购票、服务预订）</a:t>
            </a:r>
            <a:endParaRPr lang="zh-CN" altLang="en-US" sz="2000" b="1" spc="300" dirty="0">
              <a:latin typeface="+mj-ea"/>
              <a:ea typeface="+mj-ea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sz="2000" b="1" spc="300" dirty="0">
                <a:latin typeface="+mj-ea"/>
                <a:ea typeface="+mj-ea"/>
              </a:rPr>
              <a:t>紧急求助按钮（一键报警</a:t>
            </a:r>
            <a:r>
              <a:rPr lang="en-US" altLang="zh-CN" sz="2000" b="1" spc="300" dirty="0">
                <a:latin typeface="+mj-ea"/>
                <a:ea typeface="+mj-ea"/>
              </a:rPr>
              <a:t>+</a:t>
            </a:r>
            <a:r>
              <a:rPr lang="zh-CN" altLang="en-US" sz="2000" b="1" spc="300" dirty="0">
                <a:latin typeface="+mj-ea"/>
                <a:ea typeface="+mj-ea"/>
              </a:rPr>
              <a:t>定位）</a:t>
            </a:r>
            <a:endParaRPr lang="en-US" altLang="zh-CN" sz="2000" b="1" spc="300" dirty="0">
              <a:latin typeface="+mj-ea"/>
              <a:ea typeface="+mj-ea"/>
            </a:endParaRPr>
          </a:p>
          <a:p>
            <a:pPr lvl="1" algn="l">
              <a:spcBef>
                <a:spcPts val="300"/>
              </a:spcBef>
            </a:pPr>
            <a:endParaRPr lang="zh-CN" altLang="en-US" sz="2000" b="1" spc="300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635" y="1019175"/>
            <a:ext cx="2640330" cy="5064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05" y="1019175"/>
            <a:ext cx="2698115" cy="50647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150418"/>
            <a:ext cx="8643848" cy="867930"/>
          </a:xfrm>
        </p:spPr>
        <p:txBody>
          <a:bodyPr/>
          <a:lstStyle/>
          <a:p>
            <a:r>
              <a:rPr lang="zh-CN" altLang="en-US" spc="300" dirty="0">
                <a:latin typeface="+mj-ea"/>
                <a:ea typeface="+mj-ea"/>
              </a:rPr>
              <a:t>管理</a:t>
            </a:r>
            <a:r>
              <a:rPr lang="zh-CN" altLang="en-US" sz="2800" b="1" spc="300" dirty="0">
                <a:latin typeface="+mj-ea"/>
                <a:ea typeface="+mj-ea"/>
              </a:rPr>
              <a:t>端系统原型</a:t>
            </a:r>
            <a:br>
              <a:rPr lang="zh-CN" altLang="en-US" sz="2800" b="1" spc="300" dirty="0">
                <a:latin typeface="+mj-ea"/>
                <a:ea typeface="+mj-ea"/>
              </a:rPr>
            </a:br>
            <a:endParaRPr lang="zh-CN" altLang="en-US" dirty="0"/>
          </a:p>
        </p:txBody>
      </p:sp>
      <p:pic>
        <p:nvPicPr>
          <p:cNvPr id="9218" name="Picture 2" descr="数据智能上市企业个推亮相第六届世界互联网大会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8" t="-846" r="655" b="-1"/>
          <a:stretch>
            <a:fillRect/>
          </a:stretch>
        </p:blipFill>
        <p:spPr bwMode="auto">
          <a:xfrm>
            <a:off x="6422390" y="1018540"/>
            <a:ext cx="5198745" cy="36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26570" y="1744794"/>
            <a:ext cx="60960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zh-CN" altLang="en-US" sz="2000" b="1" spc="300" dirty="0">
                <a:latin typeface="+mj-ea"/>
                <a:ea typeface="+mj-ea"/>
              </a:rPr>
              <a:t>管理端原型</a:t>
            </a:r>
            <a:endParaRPr lang="zh-CN" altLang="en-US" sz="2000" b="1" spc="300" dirty="0">
              <a:latin typeface="+mj-ea"/>
              <a:ea typeface="+mj-ea"/>
            </a:endParaRP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zh-CN" altLang="en-US" sz="2000" b="1" spc="300" dirty="0">
                <a:latin typeface="+mj-ea"/>
                <a:ea typeface="+mj-ea"/>
              </a:rPr>
              <a:t>实时看板（热力图、设施使用率）</a:t>
            </a:r>
            <a:endParaRPr lang="zh-CN" altLang="en-US" sz="2000" b="1" spc="300" dirty="0">
              <a:latin typeface="+mj-ea"/>
              <a:ea typeface="+mj-ea"/>
            </a:endParaRP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zh-CN" altLang="en-US" sz="2000" b="1" spc="300" dirty="0">
                <a:latin typeface="+mj-ea"/>
                <a:ea typeface="+mj-ea"/>
              </a:rPr>
              <a:t>预警提示（人流超限、设备异常）</a:t>
            </a:r>
            <a:endParaRPr lang="zh-CN" altLang="en-US" sz="2000" b="1" spc="300" dirty="0">
              <a:latin typeface="+mj-ea"/>
              <a:ea typeface="+mj-ea"/>
            </a:endParaRP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zh-CN" altLang="en-US" sz="2000" b="1" spc="300" dirty="0">
                <a:latin typeface="+mj-ea"/>
                <a:ea typeface="+mj-ea"/>
              </a:rPr>
              <a:t>数据报表（景区承载量、环境监测）</a:t>
            </a:r>
            <a:endParaRPr lang="zh-CN" altLang="en-US" sz="2000" b="1" spc="300" dirty="0">
              <a:latin typeface="+mj-ea"/>
              <a:ea typeface="+mj-ea"/>
            </a:endParaRP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zh-CN" altLang="en-US" sz="2000" b="1" spc="300" dirty="0">
                <a:latin typeface="+mj-ea"/>
                <a:ea typeface="+mj-ea"/>
              </a:rPr>
              <a:t>应急响应模块（事件推送与处置进度）</a:t>
            </a:r>
            <a:endParaRPr lang="zh-CN" altLang="en-US" sz="2000" b="1" spc="300" dirty="0">
              <a:latin typeface="+mj-ea"/>
              <a:ea typeface="+mj-ea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endParaRPr lang="zh-CN" altLang="en-US" sz="2000" b="1" spc="3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351589" y="1116244"/>
            <a:ext cx="7488822" cy="13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谢谢各位老师</a:t>
            </a:r>
            <a:endParaRPr kumimoji="0" lang="en-US" altLang="zh-CN" sz="3200" b="1" i="0" u="none" strike="noStrike" kern="1200" cap="none" spc="1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敬请批评指正</a:t>
            </a:r>
            <a:endParaRPr kumimoji="0" lang="zh-CN" altLang="en-US" sz="3200" b="1" i="0" u="none" strike="noStrike" kern="1200" cap="none" spc="1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4512011" y="2574820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Thanks for your listening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93482" y="-2281727"/>
            <a:ext cx="5271344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1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PART ONE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29000"/>
            <a:ext cx="4042251" cy="132343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4000" b="1" spc="300" dirty="0">
                <a:latin typeface="+mj-ea"/>
                <a:ea typeface="+mj-ea"/>
              </a:rPr>
              <a:t>项目前景和范围</a:t>
            </a:r>
            <a:endParaRPr lang="zh-CN" altLang="en-US" sz="4000" b="1" spc="300" dirty="0">
              <a:latin typeface="+mj-ea"/>
              <a:ea typeface="+mj-ea"/>
            </a:endParaRPr>
          </a:p>
          <a:p>
            <a:pPr algn="ctr"/>
            <a:endParaRPr lang="en-US" altLang="zh-CN" sz="4000" b="1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r="-515"/>
          <a:stretch>
            <a:fillRect/>
          </a:stretch>
        </p:blipFill>
        <p:spPr>
          <a:xfrm>
            <a:off x="7637205" y="1103085"/>
            <a:ext cx="3575079" cy="47752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项目背景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566" y="955232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endParaRPr lang="zh-CN" altLang="en-US" sz="16600" spc="3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4574" y="2466906"/>
            <a:ext cx="9067800" cy="2761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中国旅游行业持续增长，然而，游客激增</a:t>
            </a:r>
            <a:r>
              <a:rPr lang="zh-CN" altLang="en-US" sz="2000" dirty="0">
                <a:highlight>
                  <a:srgbClr val="FFFF00"/>
                </a:highlight>
              </a:rPr>
              <a:t>导致景区管理压力加剧</a:t>
            </a:r>
            <a:r>
              <a:rPr lang="zh-CN" altLang="en-US" sz="2000" dirty="0"/>
              <a:t>，</a:t>
            </a:r>
            <a:r>
              <a:rPr lang="zh-CN" altLang="en-US" sz="2000" dirty="0">
                <a:highlight>
                  <a:srgbClr val="FFFF00"/>
                </a:highlight>
              </a:rPr>
              <a:t>资源分配低效</a:t>
            </a:r>
            <a:r>
              <a:rPr lang="zh-CN" altLang="en-US" sz="2000" dirty="0"/>
              <a:t>、</a:t>
            </a:r>
            <a:r>
              <a:rPr lang="zh-CN" altLang="en-US" sz="2000" dirty="0">
                <a:highlight>
                  <a:srgbClr val="FFFF00"/>
                </a:highlight>
              </a:rPr>
              <a:t>游客体验不足</a:t>
            </a:r>
            <a:r>
              <a:rPr lang="zh-CN" altLang="en-US" sz="2000" dirty="0"/>
              <a:t>等问题凸显。后疫情时代，景区亟需通过大数据、</a:t>
            </a:r>
            <a:r>
              <a:rPr lang="en-US" altLang="zh-CN" sz="2000" dirty="0"/>
              <a:t>AI</a:t>
            </a:r>
            <a:r>
              <a:rPr lang="zh-CN" altLang="en-US" sz="2000" dirty="0"/>
              <a:t>、物联网等技术优化运营，如实时数据分析可预测需求、减少等待时间、提供个性化服务。国内案例中，故宫、西湖、张家界等景区已通过智能监控、流量预测、</a:t>
            </a:r>
            <a:r>
              <a:rPr lang="en-US" altLang="zh-CN" sz="2000" dirty="0"/>
              <a:t>AR</a:t>
            </a:r>
            <a:r>
              <a:rPr lang="zh-CN" altLang="en-US" sz="2000" dirty="0"/>
              <a:t>导览等技术实现资源优化与体验升级，验证了智慧系统的可行性。智慧分析系统将成为景区提升效率、平衡生态、保障可持续增长的核心工具。</a:t>
            </a:r>
            <a:endParaRPr lang="zh-CN" altLang="en-US" sz="2000" dirty="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项目前景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829851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29850" y="3598525"/>
            <a:ext cx="5195670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82079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182079" y="3598525"/>
            <a:ext cx="5195668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99263" y="1633539"/>
            <a:ext cx="4480435" cy="1405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algn="just"/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通过整合物联网感知、大数据分析和人工智能技术，为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景区管理方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预判高峰时段，动态调整资源配置提供科学决策依据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99263" y="4115600"/>
            <a:ext cx="4480435" cy="1401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algn="just"/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通过系统接入的实时数据，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政府监管部门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可快速掌握区域旅游动态，优化政策制定与应急响应，并在提升行业监管透明度的同时减少人工巡查成本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539695" y="1858485"/>
            <a:ext cx="4480435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algn="just"/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通过智能导览、在线预约、即时反馈等功能，为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游客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提供便捷、个性化的沉浸式体验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39694" y="4193741"/>
            <a:ext cx="4480435" cy="10415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algn="just"/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旅游企业及旅行社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精准对接资源、拓展商业机会，最终推动旅游产业提质升级与区域经济协同发展。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857264" y="3645992"/>
            <a:ext cx="468000" cy="468000"/>
            <a:chOff x="568325" y="5118109"/>
            <a:chExt cx="479425" cy="479426"/>
          </a:xfrm>
          <a:solidFill>
            <a:schemeClr val="accent4"/>
          </a:solidFill>
        </p:grpSpPr>
        <p:sp>
          <p:nvSpPr>
            <p:cNvPr id="53" name="Freeform 48"/>
            <p:cNvSpPr>
              <a:spLocks noEditPoints="1"/>
            </p:cNvSpPr>
            <p:nvPr/>
          </p:nvSpPr>
          <p:spPr bwMode="auto">
            <a:xfrm>
              <a:off x="568325" y="5118109"/>
              <a:ext cx="479425" cy="479426"/>
            </a:xfrm>
            <a:custGeom>
              <a:avLst/>
              <a:gdLst>
                <a:gd name="T0" fmla="*/ 116 w 128"/>
                <a:gd name="T1" fmla="*/ 77 h 128"/>
                <a:gd name="T2" fmla="*/ 128 w 128"/>
                <a:gd name="T3" fmla="*/ 50 h 128"/>
                <a:gd name="T4" fmla="*/ 116 w 128"/>
                <a:gd name="T5" fmla="*/ 49 h 128"/>
                <a:gd name="T6" fmla="*/ 111 w 128"/>
                <a:gd name="T7" fmla="*/ 36 h 128"/>
                <a:gd name="T8" fmla="*/ 100 w 128"/>
                <a:gd name="T9" fmla="*/ 9 h 128"/>
                <a:gd name="T10" fmla="*/ 91 w 128"/>
                <a:gd name="T11" fmla="*/ 16 h 128"/>
                <a:gd name="T12" fmla="*/ 77 w 128"/>
                <a:gd name="T13" fmla="*/ 11 h 128"/>
                <a:gd name="T14" fmla="*/ 51 w 128"/>
                <a:gd name="T15" fmla="*/ 0 h 128"/>
                <a:gd name="T16" fmla="*/ 50 w 128"/>
                <a:gd name="T17" fmla="*/ 11 h 128"/>
                <a:gd name="T18" fmla="*/ 36 w 128"/>
                <a:gd name="T19" fmla="*/ 17 h 128"/>
                <a:gd name="T20" fmla="*/ 9 w 128"/>
                <a:gd name="T21" fmla="*/ 28 h 128"/>
                <a:gd name="T22" fmla="*/ 17 w 128"/>
                <a:gd name="T23" fmla="*/ 37 h 128"/>
                <a:gd name="T24" fmla="*/ 11 w 128"/>
                <a:gd name="T25" fmla="*/ 50 h 128"/>
                <a:gd name="T26" fmla="*/ 0 w 128"/>
                <a:gd name="T27" fmla="*/ 77 h 128"/>
                <a:gd name="T28" fmla="*/ 12 w 128"/>
                <a:gd name="T29" fmla="*/ 78 h 128"/>
                <a:gd name="T30" fmla="*/ 17 w 128"/>
                <a:gd name="T31" fmla="*/ 91 h 128"/>
                <a:gd name="T32" fmla="*/ 28 w 128"/>
                <a:gd name="T33" fmla="*/ 118 h 128"/>
                <a:gd name="T34" fmla="*/ 37 w 128"/>
                <a:gd name="T35" fmla="*/ 111 h 128"/>
                <a:gd name="T36" fmla="*/ 51 w 128"/>
                <a:gd name="T37" fmla="*/ 116 h 128"/>
                <a:gd name="T38" fmla="*/ 77 w 128"/>
                <a:gd name="T39" fmla="*/ 128 h 128"/>
                <a:gd name="T40" fmla="*/ 78 w 128"/>
                <a:gd name="T41" fmla="*/ 116 h 128"/>
                <a:gd name="T42" fmla="*/ 92 w 128"/>
                <a:gd name="T43" fmla="*/ 110 h 128"/>
                <a:gd name="T44" fmla="*/ 119 w 128"/>
                <a:gd name="T45" fmla="*/ 99 h 128"/>
                <a:gd name="T46" fmla="*/ 111 w 128"/>
                <a:gd name="T47" fmla="*/ 90 h 128"/>
                <a:gd name="T48" fmla="*/ 112 w 128"/>
                <a:gd name="T49" fmla="*/ 99 h 128"/>
                <a:gd name="T50" fmla="*/ 92 w 128"/>
                <a:gd name="T51" fmla="*/ 105 h 128"/>
                <a:gd name="T52" fmla="*/ 77 w 128"/>
                <a:gd name="T53" fmla="*/ 111 h 128"/>
                <a:gd name="T54" fmla="*/ 73 w 128"/>
                <a:gd name="T55" fmla="*/ 123 h 128"/>
                <a:gd name="T56" fmla="*/ 55 w 128"/>
                <a:gd name="T57" fmla="*/ 113 h 128"/>
                <a:gd name="T58" fmla="*/ 40 w 128"/>
                <a:gd name="T59" fmla="*/ 107 h 128"/>
                <a:gd name="T60" fmla="*/ 28 w 128"/>
                <a:gd name="T61" fmla="*/ 112 h 128"/>
                <a:gd name="T62" fmla="*/ 23 w 128"/>
                <a:gd name="T63" fmla="*/ 92 h 128"/>
                <a:gd name="T64" fmla="*/ 16 w 128"/>
                <a:gd name="T65" fmla="*/ 77 h 128"/>
                <a:gd name="T66" fmla="*/ 5 w 128"/>
                <a:gd name="T67" fmla="*/ 72 h 128"/>
                <a:gd name="T68" fmla="*/ 15 w 128"/>
                <a:gd name="T69" fmla="*/ 55 h 128"/>
                <a:gd name="T70" fmla="*/ 21 w 128"/>
                <a:gd name="T71" fmla="*/ 39 h 128"/>
                <a:gd name="T72" fmla="*/ 16 w 128"/>
                <a:gd name="T73" fmla="*/ 28 h 128"/>
                <a:gd name="T74" fmla="*/ 36 w 128"/>
                <a:gd name="T75" fmla="*/ 23 h 128"/>
                <a:gd name="T76" fmla="*/ 51 w 128"/>
                <a:gd name="T77" fmla="*/ 16 h 128"/>
                <a:gd name="T78" fmla="*/ 55 w 128"/>
                <a:gd name="T79" fmla="*/ 4 h 128"/>
                <a:gd name="T80" fmla="*/ 73 w 128"/>
                <a:gd name="T81" fmla="*/ 15 h 128"/>
                <a:gd name="T82" fmla="*/ 88 w 128"/>
                <a:gd name="T83" fmla="*/ 20 h 128"/>
                <a:gd name="T84" fmla="*/ 100 w 128"/>
                <a:gd name="T85" fmla="*/ 15 h 128"/>
                <a:gd name="T86" fmla="*/ 105 w 128"/>
                <a:gd name="T87" fmla="*/ 35 h 128"/>
                <a:gd name="T88" fmla="*/ 112 w 128"/>
                <a:gd name="T89" fmla="*/ 50 h 128"/>
                <a:gd name="T90" fmla="*/ 123 w 128"/>
                <a:gd name="T91" fmla="*/ 55 h 128"/>
                <a:gd name="T92" fmla="*/ 113 w 128"/>
                <a:gd name="T93" fmla="*/ 72 h 128"/>
                <a:gd name="T94" fmla="*/ 107 w 128"/>
                <a:gd name="T95" fmla="*/ 88 h 128"/>
                <a:gd name="T96" fmla="*/ 112 w 128"/>
                <a:gd name="T97" fmla="*/ 9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16" y="78"/>
                  </a:moveTo>
                  <a:cubicBezTo>
                    <a:pt x="116" y="77"/>
                    <a:pt x="116" y="77"/>
                    <a:pt x="116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5" y="45"/>
                    <a:pt x="113" y="41"/>
                    <a:pt x="111" y="37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7" y="14"/>
                    <a:pt x="83" y="13"/>
                    <a:pt x="78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5" y="13"/>
                    <a:pt x="41" y="14"/>
                    <a:pt x="37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41"/>
                    <a:pt x="13" y="45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82"/>
                    <a:pt x="15" y="86"/>
                    <a:pt x="17" y="90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41" y="113"/>
                    <a:pt x="45" y="115"/>
                    <a:pt x="50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3" y="115"/>
                    <a:pt x="87" y="113"/>
                    <a:pt x="91" y="111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13" y="86"/>
                    <a:pt x="115" y="82"/>
                    <a:pt x="116" y="78"/>
                  </a:cubicBezTo>
                  <a:close/>
                  <a:moveTo>
                    <a:pt x="112" y="99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5" y="109"/>
                    <a:pt x="81" y="110"/>
                    <a:pt x="77" y="111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47" y="110"/>
                    <a:pt x="43" y="109"/>
                    <a:pt x="40" y="107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9" y="85"/>
                    <a:pt x="17" y="81"/>
                    <a:pt x="16" y="77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46"/>
                    <a:pt x="19" y="43"/>
                    <a:pt x="21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3" y="18"/>
                    <a:pt x="47" y="17"/>
                    <a:pt x="51" y="1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1" y="17"/>
                    <a:pt x="85" y="18"/>
                    <a:pt x="88" y="20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9" y="43"/>
                    <a:pt x="111" y="46"/>
                    <a:pt x="112" y="50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81"/>
                    <a:pt x="109" y="85"/>
                    <a:pt x="107" y="88"/>
                  </a:cubicBezTo>
                  <a:cubicBezTo>
                    <a:pt x="105" y="92"/>
                    <a:pt x="105" y="92"/>
                    <a:pt x="105" y="92"/>
                  </a:cubicBezTo>
                  <a:lnTo>
                    <a:pt x="112" y="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49"/>
            <p:cNvSpPr>
              <a:spLocks noEditPoints="1"/>
            </p:cNvSpPr>
            <p:nvPr/>
          </p:nvSpPr>
          <p:spPr bwMode="auto">
            <a:xfrm>
              <a:off x="714375" y="5264160"/>
              <a:ext cx="184150" cy="184150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5 h 49"/>
                <a:gd name="T4" fmla="*/ 25 w 49"/>
                <a:gd name="T5" fmla="*/ 49 h 49"/>
                <a:gd name="T6" fmla="*/ 49 w 49"/>
                <a:gd name="T7" fmla="*/ 25 h 49"/>
                <a:gd name="T8" fmla="*/ 25 w 49"/>
                <a:gd name="T9" fmla="*/ 0 h 49"/>
                <a:gd name="T10" fmla="*/ 39 w 49"/>
                <a:gd name="T11" fmla="*/ 39 h 49"/>
                <a:gd name="T12" fmla="*/ 25 w 49"/>
                <a:gd name="T13" fmla="*/ 45 h 49"/>
                <a:gd name="T14" fmla="*/ 11 w 49"/>
                <a:gd name="T15" fmla="*/ 39 h 49"/>
                <a:gd name="T16" fmla="*/ 5 w 49"/>
                <a:gd name="T17" fmla="*/ 25 h 49"/>
                <a:gd name="T18" fmla="*/ 11 w 49"/>
                <a:gd name="T19" fmla="*/ 10 h 49"/>
                <a:gd name="T20" fmla="*/ 25 w 49"/>
                <a:gd name="T21" fmla="*/ 5 h 49"/>
                <a:gd name="T22" fmla="*/ 39 w 49"/>
                <a:gd name="T23" fmla="*/ 10 h 49"/>
                <a:gd name="T24" fmla="*/ 45 w 49"/>
                <a:gd name="T25" fmla="*/ 25 h 49"/>
                <a:gd name="T26" fmla="*/ 39 w 49"/>
                <a:gd name="T2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39" y="39"/>
                  </a:moveTo>
                  <a:cubicBezTo>
                    <a:pt x="35" y="43"/>
                    <a:pt x="30" y="45"/>
                    <a:pt x="25" y="45"/>
                  </a:cubicBezTo>
                  <a:cubicBezTo>
                    <a:pt x="20" y="45"/>
                    <a:pt x="15" y="43"/>
                    <a:pt x="11" y="39"/>
                  </a:cubicBezTo>
                  <a:cubicBezTo>
                    <a:pt x="7" y="35"/>
                    <a:pt x="5" y="30"/>
                    <a:pt x="5" y="25"/>
                  </a:cubicBezTo>
                  <a:cubicBezTo>
                    <a:pt x="5" y="19"/>
                    <a:pt x="7" y="14"/>
                    <a:pt x="11" y="10"/>
                  </a:cubicBezTo>
                  <a:cubicBezTo>
                    <a:pt x="15" y="7"/>
                    <a:pt x="20" y="5"/>
                    <a:pt x="25" y="5"/>
                  </a:cubicBezTo>
                  <a:cubicBezTo>
                    <a:pt x="30" y="5"/>
                    <a:pt x="35" y="7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0"/>
                    <a:pt x="43" y="35"/>
                    <a:pt x="39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523978" y="1252063"/>
            <a:ext cx="468000" cy="468000"/>
            <a:chOff x="1528763" y="1266827"/>
            <a:chExt cx="481013" cy="481013"/>
          </a:xfrm>
          <a:solidFill>
            <a:schemeClr val="accent4"/>
          </a:solidFill>
        </p:grpSpPr>
        <p:sp>
          <p:nvSpPr>
            <p:cNvPr id="56" name="Freeform 146"/>
            <p:cNvSpPr/>
            <p:nvPr/>
          </p:nvSpPr>
          <p:spPr bwMode="auto">
            <a:xfrm>
              <a:off x="1762125" y="1620840"/>
              <a:ext cx="14288" cy="127000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147"/>
            <p:cNvSpPr/>
            <p:nvPr/>
          </p:nvSpPr>
          <p:spPr bwMode="auto">
            <a:xfrm>
              <a:off x="1762125" y="1266827"/>
              <a:ext cx="14288" cy="128588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48"/>
            <p:cNvSpPr/>
            <p:nvPr/>
          </p:nvSpPr>
          <p:spPr bwMode="auto">
            <a:xfrm>
              <a:off x="1528763" y="1500190"/>
              <a:ext cx="127000" cy="14288"/>
            </a:xfrm>
            <a:custGeom>
              <a:avLst/>
              <a:gdLst>
                <a:gd name="T0" fmla="*/ 34 w 34"/>
                <a:gd name="T1" fmla="*/ 2 h 4"/>
                <a:gd name="T2" fmla="*/ 32 w 34"/>
                <a:gd name="T3" fmla="*/ 0 h 4"/>
                <a:gd name="T4" fmla="*/ 2 w 34"/>
                <a:gd name="T5" fmla="*/ 0 h 4"/>
                <a:gd name="T6" fmla="*/ 0 w 34"/>
                <a:gd name="T7" fmla="*/ 2 h 4"/>
                <a:gd name="T8" fmla="*/ 2 w 34"/>
                <a:gd name="T9" fmla="*/ 4 h 4"/>
                <a:gd name="T10" fmla="*/ 32 w 34"/>
                <a:gd name="T11" fmla="*/ 4 h 4"/>
                <a:gd name="T12" fmla="*/ 34 w 3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4" y="2"/>
                  </a:move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49"/>
            <p:cNvSpPr/>
            <p:nvPr/>
          </p:nvSpPr>
          <p:spPr bwMode="auto">
            <a:xfrm>
              <a:off x="1881188" y="1500190"/>
              <a:ext cx="128588" cy="14288"/>
            </a:xfrm>
            <a:custGeom>
              <a:avLst/>
              <a:gdLst>
                <a:gd name="T0" fmla="*/ 32 w 34"/>
                <a:gd name="T1" fmla="*/ 0 h 4"/>
                <a:gd name="T2" fmla="*/ 2 w 34"/>
                <a:gd name="T3" fmla="*/ 0 h 4"/>
                <a:gd name="T4" fmla="*/ 0 w 34"/>
                <a:gd name="T5" fmla="*/ 2 h 4"/>
                <a:gd name="T6" fmla="*/ 2 w 34"/>
                <a:gd name="T7" fmla="*/ 4 h 4"/>
                <a:gd name="T8" fmla="*/ 32 w 34"/>
                <a:gd name="T9" fmla="*/ 4 h 4"/>
                <a:gd name="T10" fmla="*/ 34 w 34"/>
                <a:gd name="T11" fmla="*/ 2 h 4"/>
                <a:gd name="T12" fmla="*/ 32 w 3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150"/>
            <p:cNvSpPr/>
            <p:nvPr/>
          </p:nvSpPr>
          <p:spPr bwMode="auto">
            <a:xfrm>
              <a:off x="1820863" y="1604965"/>
              <a:ext cx="71438" cy="112713"/>
            </a:xfrm>
            <a:custGeom>
              <a:avLst/>
              <a:gdLst>
                <a:gd name="T0" fmla="*/ 4 w 19"/>
                <a:gd name="T1" fmla="*/ 1 h 30"/>
                <a:gd name="T2" fmla="*/ 2 w 19"/>
                <a:gd name="T3" fmla="*/ 0 h 30"/>
                <a:gd name="T4" fmla="*/ 1 w 19"/>
                <a:gd name="T5" fmla="*/ 0 h 30"/>
                <a:gd name="T6" fmla="*/ 0 w 19"/>
                <a:gd name="T7" fmla="*/ 1 h 30"/>
                <a:gd name="T8" fmla="*/ 0 w 19"/>
                <a:gd name="T9" fmla="*/ 3 h 30"/>
                <a:gd name="T10" fmla="*/ 15 w 19"/>
                <a:gd name="T11" fmla="*/ 29 h 30"/>
                <a:gd name="T12" fmla="*/ 18 w 19"/>
                <a:gd name="T13" fmla="*/ 30 h 30"/>
                <a:gd name="T14" fmla="*/ 19 w 19"/>
                <a:gd name="T15" fmla="*/ 26 h 30"/>
                <a:gd name="T16" fmla="*/ 4 w 19"/>
                <a:gd name="T1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4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29"/>
                    <a:pt x="19" y="27"/>
                    <a:pt x="19" y="26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151"/>
            <p:cNvSpPr/>
            <p:nvPr/>
          </p:nvSpPr>
          <p:spPr bwMode="auto">
            <a:xfrm>
              <a:off x="1644650" y="1296989"/>
              <a:ext cx="76200" cy="115888"/>
            </a:xfrm>
            <a:custGeom>
              <a:avLst/>
              <a:gdLst>
                <a:gd name="T0" fmla="*/ 4 w 20"/>
                <a:gd name="T1" fmla="*/ 2 h 31"/>
                <a:gd name="T2" fmla="*/ 2 w 20"/>
                <a:gd name="T3" fmla="*/ 0 h 31"/>
                <a:gd name="T4" fmla="*/ 1 w 20"/>
                <a:gd name="T5" fmla="*/ 1 h 31"/>
                <a:gd name="T6" fmla="*/ 0 w 20"/>
                <a:gd name="T7" fmla="*/ 4 h 31"/>
                <a:gd name="T8" fmla="*/ 15 w 20"/>
                <a:gd name="T9" fmla="*/ 29 h 31"/>
                <a:gd name="T10" fmla="*/ 17 w 20"/>
                <a:gd name="T11" fmla="*/ 31 h 31"/>
                <a:gd name="T12" fmla="*/ 18 w 20"/>
                <a:gd name="T13" fmla="*/ 30 h 31"/>
                <a:gd name="T14" fmla="*/ 19 w 20"/>
                <a:gd name="T15" fmla="*/ 27 h 31"/>
                <a:gd name="T16" fmla="*/ 4 w 20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7" y="31"/>
                    <a:pt x="18" y="31"/>
                    <a:pt x="18" y="30"/>
                  </a:cubicBezTo>
                  <a:cubicBezTo>
                    <a:pt x="19" y="30"/>
                    <a:pt x="20" y="28"/>
                    <a:pt x="19" y="2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152"/>
            <p:cNvSpPr/>
            <p:nvPr/>
          </p:nvSpPr>
          <p:spPr bwMode="auto">
            <a:xfrm>
              <a:off x="1558925" y="1560515"/>
              <a:ext cx="115888" cy="74613"/>
            </a:xfrm>
            <a:custGeom>
              <a:avLst/>
              <a:gdLst>
                <a:gd name="T0" fmla="*/ 30 w 31"/>
                <a:gd name="T1" fmla="*/ 1 h 20"/>
                <a:gd name="T2" fmla="*/ 28 w 31"/>
                <a:gd name="T3" fmla="*/ 0 h 20"/>
                <a:gd name="T4" fmla="*/ 27 w 31"/>
                <a:gd name="T5" fmla="*/ 0 h 20"/>
                <a:gd name="T6" fmla="*/ 1 w 31"/>
                <a:gd name="T7" fmla="*/ 15 h 20"/>
                <a:gd name="T8" fmla="*/ 0 w 31"/>
                <a:gd name="T9" fmla="*/ 16 h 20"/>
                <a:gd name="T10" fmla="*/ 1 w 31"/>
                <a:gd name="T11" fmla="*/ 18 h 20"/>
                <a:gd name="T12" fmla="*/ 4 w 31"/>
                <a:gd name="T13" fmla="*/ 19 h 20"/>
                <a:gd name="T14" fmla="*/ 29 w 31"/>
                <a:gd name="T15" fmla="*/ 4 h 20"/>
                <a:gd name="T16" fmla="*/ 30 w 31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30" y="1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3"/>
                    <a:pt x="31" y="2"/>
                    <a:pt x="3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153"/>
            <p:cNvSpPr/>
            <p:nvPr/>
          </p:nvSpPr>
          <p:spPr bwMode="auto">
            <a:xfrm>
              <a:off x="1862138" y="1382715"/>
              <a:ext cx="117475" cy="76200"/>
            </a:xfrm>
            <a:custGeom>
              <a:avLst/>
              <a:gdLst>
                <a:gd name="T0" fmla="*/ 1 w 31"/>
                <a:gd name="T1" fmla="*/ 16 h 20"/>
                <a:gd name="T2" fmla="*/ 1 w 31"/>
                <a:gd name="T3" fmla="*/ 18 h 20"/>
                <a:gd name="T4" fmla="*/ 4 w 31"/>
                <a:gd name="T5" fmla="*/ 19 h 20"/>
                <a:gd name="T6" fmla="*/ 30 w 31"/>
                <a:gd name="T7" fmla="*/ 4 h 20"/>
                <a:gd name="T8" fmla="*/ 31 w 31"/>
                <a:gd name="T9" fmla="*/ 3 h 20"/>
                <a:gd name="T10" fmla="*/ 30 w 31"/>
                <a:gd name="T11" fmla="*/ 1 h 20"/>
                <a:gd name="T12" fmla="*/ 28 w 31"/>
                <a:gd name="T13" fmla="*/ 0 h 20"/>
                <a:gd name="T14" fmla="*/ 27 w 31"/>
                <a:gd name="T15" fmla="*/ 0 h 20"/>
                <a:gd name="T16" fmla="*/ 2 w 31"/>
                <a:gd name="T17" fmla="*/ 15 h 20"/>
                <a:gd name="T18" fmla="*/ 1 w 31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16"/>
                  </a:move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2"/>
                    <a:pt x="31" y="2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154"/>
            <p:cNvSpPr/>
            <p:nvPr/>
          </p:nvSpPr>
          <p:spPr bwMode="auto">
            <a:xfrm>
              <a:off x="1862138" y="1560515"/>
              <a:ext cx="117475" cy="74613"/>
            </a:xfrm>
            <a:custGeom>
              <a:avLst/>
              <a:gdLst>
                <a:gd name="T0" fmla="*/ 30 w 31"/>
                <a:gd name="T1" fmla="*/ 15 h 20"/>
                <a:gd name="T2" fmla="*/ 4 w 31"/>
                <a:gd name="T3" fmla="*/ 0 h 20"/>
                <a:gd name="T4" fmla="*/ 3 w 31"/>
                <a:gd name="T5" fmla="*/ 0 h 20"/>
                <a:gd name="T6" fmla="*/ 1 w 31"/>
                <a:gd name="T7" fmla="*/ 1 h 20"/>
                <a:gd name="T8" fmla="*/ 2 w 31"/>
                <a:gd name="T9" fmla="*/ 4 h 20"/>
                <a:gd name="T10" fmla="*/ 27 w 31"/>
                <a:gd name="T11" fmla="*/ 19 h 20"/>
                <a:gd name="T12" fmla="*/ 30 w 31"/>
                <a:gd name="T13" fmla="*/ 18 h 20"/>
                <a:gd name="T14" fmla="*/ 30 w 31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0" y="15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7"/>
                    <a:pt x="31" y="16"/>
                    <a:pt x="30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155"/>
            <p:cNvSpPr/>
            <p:nvPr/>
          </p:nvSpPr>
          <p:spPr bwMode="auto">
            <a:xfrm>
              <a:off x="1558925" y="1382715"/>
              <a:ext cx="115888" cy="76200"/>
            </a:xfrm>
            <a:custGeom>
              <a:avLst/>
              <a:gdLst>
                <a:gd name="T0" fmla="*/ 1 w 31"/>
                <a:gd name="T1" fmla="*/ 4 h 20"/>
                <a:gd name="T2" fmla="*/ 27 w 31"/>
                <a:gd name="T3" fmla="*/ 19 h 20"/>
                <a:gd name="T4" fmla="*/ 30 w 31"/>
                <a:gd name="T5" fmla="*/ 18 h 20"/>
                <a:gd name="T6" fmla="*/ 30 w 31"/>
                <a:gd name="T7" fmla="*/ 16 h 20"/>
                <a:gd name="T8" fmla="*/ 29 w 31"/>
                <a:gd name="T9" fmla="*/ 15 h 20"/>
                <a:gd name="T10" fmla="*/ 4 w 31"/>
                <a:gd name="T11" fmla="*/ 0 h 20"/>
                <a:gd name="T12" fmla="*/ 3 w 31"/>
                <a:gd name="T13" fmla="*/ 0 h 20"/>
                <a:gd name="T14" fmla="*/ 1 w 31"/>
                <a:gd name="T15" fmla="*/ 1 h 20"/>
                <a:gd name="T16" fmla="*/ 0 w 31"/>
                <a:gd name="T17" fmla="*/ 3 h 20"/>
                <a:gd name="T18" fmla="*/ 1 w 3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8"/>
                    <a:pt x="31" y="17"/>
                    <a:pt x="30" y="16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156"/>
            <p:cNvSpPr/>
            <p:nvPr/>
          </p:nvSpPr>
          <p:spPr bwMode="auto">
            <a:xfrm>
              <a:off x="1644650" y="1604965"/>
              <a:ext cx="71438" cy="112713"/>
            </a:xfrm>
            <a:custGeom>
              <a:avLst/>
              <a:gdLst>
                <a:gd name="T0" fmla="*/ 18 w 19"/>
                <a:gd name="T1" fmla="*/ 0 h 30"/>
                <a:gd name="T2" fmla="*/ 17 w 19"/>
                <a:gd name="T3" fmla="*/ 0 h 30"/>
                <a:gd name="T4" fmla="*/ 15 w 19"/>
                <a:gd name="T5" fmla="*/ 1 h 30"/>
                <a:gd name="T6" fmla="*/ 0 w 19"/>
                <a:gd name="T7" fmla="*/ 26 h 30"/>
                <a:gd name="T8" fmla="*/ 1 w 19"/>
                <a:gd name="T9" fmla="*/ 30 h 30"/>
                <a:gd name="T10" fmla="*/ 4 w 19"/>
                <a:gd name="T11" fmla="*/ 29 h 30"/>
                <a:gd name="T12" fmla="*/ 19 w 19"/>
                <a:gd name="T13" fmla="*/ 3 h 30"/>
                <a:gd name="T14" fmla="*/ 19 w 19"/>
                <a:gd name="T15" fmla="*/ 1 h 30"/>
                <a:gd name="T16" fmla="*/ 18 w 19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9"/>
                    <a:pt x="1" y="30"/>
                  </a:cubicBezTo>
                  <a:cubicBezTo>
                    <a:pt x="2" y="30"/>
                    <a:pt x="4" y="30"/>
                    <a:pt x="4" y="2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57"/>
            <p:cNvSpPr/>
            <p:nvPr/>
          </p:nvSpPr>
          <p:spPr bwMode="auto">
            <a:xfrm>
              <a:off x="1817688" y="1296989"/>
              <a:ext cx="74613" cy="115888"/>
            </a:xfrm>
            <a:custGeom>
              <a:avLst/>
              <a:gdLst>
                <a:gd name="T0" fmla="*/ 2 w 20"/>
                <a:gd name="T1" fmla="*/ 30 h 31"/>
                <a:gd name="T2" fmla="*/ 5 w 20"/>
                <a:gd name="T3" fmla="*/ 29 h 31"/>
                <a:gd name="T4" fmla="*/ 20 w 20"/>
                <a:gd name="T5" fmla="*/ 4 h 31"/>
                <a:gd name="T6" fmla="*/ 19 w 20"/>
                <a:gd name="T7" fmla="*/ 1 h 31"/>
                <a:gd name="T8" fmla="*/ 18 w 20"/>
                <a:gd name="T9" fmla="*/ 0 h 31"/>
                <a:gd name="T10" fmla="*/ 16 w 20"/>
                <a:gd name="T11" fmla="*/ 2 h 31"/>
                <a:gd name="T12" fmla="*/ 1 w 20"/>
                <a:gd name="T13" fmla="*/ 27 h 31"/>
                <a:gd name="T14" fmla="*/ 2 w 2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2" y="30"/>
                  </a:moveTo>
                  <a:cubicBezTo>
                    <a:pt x="3" y="31"/>
                    <a:pt x="4" y="31"/>
                    <a:pt x="5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1" y="30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Freeform 111"/>
          <p:cNvSpPr>
            <a:spLocks noEditPoints="1"/>
          </p:cNvSpPr>
          <p:nvPr/>
        </p:nvSpPr>
        <p:spPr bwMode="auto">
          <a:xfrm>
            <a:off x="10857264" y="1281121"/>
            <a:ext cx="468000" cy="437996"/>
          </a:xfrm>
          <a:custGeom>
            <a:avLst/>
            <a:gdLst>
              <a:gd name="T0" fmla="*/ 98 w 132"/>
              <a:gd name="T1" fmla="*/ 9 h 128"/>
              <a:gd name="T2" fmla="*/ 11 w 132"/>
              <a:gd name="T3" fmla="*/ 32 h 128"/>
              <a:gd name="T4" fmla="*/ 34 w 132"/>
              <a:gd name="T5" fmla="*/ 119 h 128"/>
              <a:gd name="T6" fmla="*/ 121 w 132"/>
              <a:gd name="T7" fmla="*/ 96 h 128"/>
              <a:gd name="T8" fmla="*/ 125 w 132"/>
              <a:gd name="T9" fmla="*/ 55 h 128"/>
              <a:gd name="T10" fmla="*/ 125 w 132"/>
              <a:gd name="T11" fmla="*/ 65 h 128"/>
              <a:gd name="T12" fmla="*/ 97 w 132"/>
              <a:gd name="T13" fmla="*/ 79 h 128"/>
              <a:gd name="T14" fmla="*/ 125 w 132"/>
              <a:gd name="T15" fmla="*/ 55 h 128"/>
              <a:gd name="T16" fmla="*/ 123 w 132"/>
              <a:gd name="T17" fmla="*/ 46 h 128"/>
              <a:gd name="T18" fmla="*/ 93 w 132"/>
              <a:gd name="T19" fmla="*/ 77 h 128"/>
              <a:gd name="T20" fmla="*/ 119 w 132"/>
              <a:gd name="T21" fmla="*/ 36 h 128"/>
              <a:gd name="T22" fmla="*/ 111 w 132"/>
              <a:gd name="T23" fmla="*/ 25 h 128"/>
              <a:gd name="T24" fmla="*/ 116 w 132"/>
              <a:gd name="T25" fmla="*/ 31 h 128"/>
              <a:gd name="T26" fmla="*/ 79 w 132"/>
              <a:gd name="T27" fmla="*/ 69 h 128"/>
              <a:gd name="T28" fmla="*/ 110 w 132"/>
              <a:gd name="T29" fmla="*/ 24 h 128"/>
              <a:gd name="T30" fmla="*/ 68 w 132"/>
              <a:gd name="T31" fmla="*/ 5 h 128"/>
              <a:gd name="T32" fmla="*/ 77 w 132"/>
              <a:gd name="T33" fmla="*/ 6 h 128"/>
              <a:gd name="T34" fmla="*/ 68 w 132"/>
              <a:gd name="T35" fmla="*/ 17 h 128"/>
              <a:gd name="T36" fmla="*/ 68 w 132"/>
              <a:gd name="T37" fmla="*/ 24 h 128"/>
              <a:gd name="T38" fmla="*/ 85 w 132"/>
              <a:gd name="T39" fmla="*/ 8 h 128"/>
              <a:gd name="T40" fmla="*/ 95 w 132"/>
              <a:gd name="T41" fmla="*/ 12 h 128"/>
              <a:gd name="T42" fmla="*/ 68 w 132"/>
              <a:gd name="T43" fmla="*/ 24 h 128"/>
              <a:gd name="T44" fmla="*/ 99 w 132"/>
              <a:gd name="T45" fmla="*/ 14 h 128"/>
              <a:gd name="T46" fmla="*/ 106 w 132"/>
              <a:gd name="T47" fmla="*/ 20 h 128"/>
              <a:gd name="T48" fmla="*/ 68 w 132"/>
              <a:gd name="T49" fmla="*/ 59 h 128"/>
              <a:gd name="T50" fmla="*/ 115 w 132"/>
              <a:gd name="T51" fmla="*/ 97 h 128"/>
              <a:gd name="T52" fmla="*/ 95 w 132"/>
              <a:gd name="T53" fmla="*/ 116 h 128"/>
              <a:gd name="T54" fmla="*/ 51 w 132"/>
              <a:gd name="T55" fmla="*/ 121 h 128"/>
              <a:gd name="T56" fmla="*/ 19 w 132"/>
              <a:gd name="T57" fmla="*/ 100 h 128"/>
              <a:gd name="T58" fmla="*/ 7 w 132"/>
              <a:gd name="T59" fmla="*/ 57 h 128"/>
              <a:gd name="T60" fmla="*/ 24 w 132"/>
              <a:gd name="T61" fmla="*/ 22 h 128"/>
              <a:gd name="T62" fmla="*/ 62 w 132"/>
              <a:gd name="T63" fmla="*/ 5 h 128"/>
              <a:gd name="T64" fmla="*/ 64 w 132"/>
              <a:gd name="T65" fmla="*/ 64 h 128"/>
              <a:gd name="T66" fmla="*/ 116 w 132"/>
              <a:gd name="T67" fmla="*/ 96 h 128"/>
              <a:gd name="T68" fmla="*/ 119 w 132"/>
              <a:gd name="T69" fmla="*/ 92 h 128"/>
              <a:gd name="T70" fmla="*/ 125 w 132"/>
              <a:gd name="T71" fmla="*/ 72 h 128"/>
              <a:gd name="T72" fmla="*/ 119 w 132"/>
              <a:gd name="T73" fmla="*/ 9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2" h="128">
                <a:moveTo>
                  <a:pt x="128" y="47"/>
                </a:moveTo>
                <a:cubicBezTo>
                  <a:pt x="123" y="31"/>
                  <a:pt x="113" y="17"/>
                  <a:pt x="98" y="9"/>
                </a:cubicBezTo>
                <a:cubicBezTo>
                  <a:pt x="88" y="3"/>
                  <a:pt x="77" y="0"/>
                  <a:pt x="66" y="0"/>
                </a:cubicBezTo>
                <a:cubicBezTo>
                  <a:pt x="43" y="0"/>
                  <a:pt x="22" y="12"/>
                  <a:pt x="11" y="32"/>
                </a:cubicBezTo>
                <a:cubicBezTo>
                  <a:pt x="2" y="47"/>
                  <a:pt x="0" y="64"/>
                  <a:pt x="4" y="81"/>
                </a:cubicBezTo>
                <a:cubicBezTo>
                  <a:pt x="9" y="97"/>
                  <a:pt x="19" y="111"/>
                  <a:pt x="34" y="119"/>
                </a:cubicBezTo>
                <a:cubicBezTo>
                  <a:pt x="44" y="125"/>
                  <a:pt x="55" y="128"/>
                  <a:pt x="66" y="128"/>
                </a:cubicBezTo>
                <a:cubicBezTo>
                  <a:pt x="89" y="128"/>
                  <a:pt x="110" y="116"/>
                  <a:pt x="121" y="96"/>
                </a:cubicBezTo>
                <a:cubicBezTo>
                  <a:pt x="130" y="81"/>
                  <a:pt x="132" y="64"/>
                  <a:pt x="128" y="47"/>
                </a:cubicBezTo>
                <a:close/>
                <a:moveTo>
                  <a:pt x="125" y="55"/>
                </a:moveTo>
                <a:cubicBezTo>
                  <a:pt x="125" y="58"/>
                  <a:pt x="125" y="61"/>
                  <a:pt x="125" y="65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97" y="79"/>
                  <a:pt x="97" y="79"/>
                  <a:pt x="97" y="79"/>
                </a:cubicBezTo>
                <a:cubicBezTo>
                  <a:pt x="124" y="52"/>
                  <a:pt x="124" y="52"/>
                  <a:pt x="124" y="52"/>
                </a:cubicBezTo>
                <a:lnTo>
                  <a:pt x="125" y="55"/>
                </a:lnTo>
                <a:close/>
                <a:moveTo>
                  <a:pt x="120" y="38"/>
                </a:moveTo>
                <a:cubicBezTo>
                  <a:pt x="121" y="41"/>
                  <a:pt x="122" y="43"/>
                  <a:pt x="123" y="46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93" y="77"/>
                  <a:pt x="93" y="77"/>
                  <a:pt x="93" y="77"/>
                </a:cubicBezTo>
                <a:cubicBezTo>
                  <a:pt x="84" y="71"/>
                  <a:pt x="84" y="71"/>
                  <a:pt x="84" y="71"/>
                </a:cubicBezTo>
                <a:cubicBezTo>
                  <a:pt x="119" y="36"/>
                  <a:pt x="119" y="36"/>
                  <a:pt x="119" y="36"/>
                </a:cubicBezTo>
                <a:lnTo>
                  <a:pt x="120" y="38"/>
                </a:lnTo>
                <a:close/>
                <a:moveTo>
                  <a:pt x="111" y="25"/>
                </a:moveTo>
                <a:cubicBezTo>
                  <a:pt x="112" y="26"/>
                  <a:pt x="113" y="27"/>
                  <a:pt x="113" y="28"/>
                </a:cubicBezTo>
                <a:cubicBezTo>
                  <a:pt x="114" y="29"/>
                  <a:pt x="115" y="30"/>
                  <a:pt x="116" y="31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79" y="69"/>
                  <a:pt x="79" y="69"/>
                  <a:pt x="79" y="69"/>
                </a:cubicBezTo>
                <a:cubicBezTo>
                  <a:pt x="70" y="64"/>
                  <a:pt x="70" y="64"/>
                  <a:pt x="70" y="64"/>
                </a:cubicBezTo>
                <a:cubicBezTo>
                  <a:pt x="110" y="24"/>
                  <a:pt x="110" y="24"/>
                  <a:pt x="110" y="24"/>
                </a:cubicBezTo>
                <a:lnTo>
                  <a:pt x="111" y="25"/>
                </a:lnTo>
                <a:close/>
                <a:moveTo>
                  <a:pt x="68" y="5"/>
                </a:moveTo>
                <a:cubicBezTo>
                  <a:pt x="70" y="5"/>
                  <a:pt x="70" y="5"/>
                  <a:pt x="70" y="5"/>
                </a:cubicBezTo>
                <a:cubicBezTo>
                  <a:pt x="72" y="5"/>
                  <a:pt x="75" y="5"/>
                  <a:pt x="77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68" y="17"/>
                  <a:pt x="68" y="17"/>
                  <a:pt x="68" y="17"/>
                </a:cubicBezTo>
                <a:lnTo>
                  <a:pt x="68" y="5"/>
                </a:lnTo>
                <a:close/>
                <a:moveTo>
                  <a:pt x="68" y="24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8" y="9"/>
                  <a:pt x="91" y="10"/>
                  <a:pt x="93" y="11"/>
                </a:cubicBezTo>
                <a:cubicBezTo>
                  <a:pt x="95" y="12"/>
                  <a:pt x="95" y="12"/>
                  <a:pt x="95" y="12"/>
                </a:cubicBezTo>
                <a:cubicBezTo>
                  <a:pt x="68" y="38"/>
                  <a:pt x="68" y="38"/>
                  <a:pt x="68" y="38"/>
                </a:cubicBezTo>
                <a:lnTo>
                  <a:pt x="68" y="24"/>
                </a:lnTo>
                <a:close/>
                <a:moveTo>
                  <a:pt x="68" y="45"/>
                </a:moveTo>
                <a:cubicBezTo>
                  <a:pt x="99" y="14"/>
                  <a:pt x="99" y="14"/>
                  <a:pt x="99" y="14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2" y="17"/>
                  <a:pt x="104" y="18"/>
                  <a:pt x="106" y="20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68" y="59"/>
                  <a:pt x="68" y="59"/>
                  <a:pt x="68" y="59"/>
                </a:cubicBezTo>
                <a:lnTo>
                  <a:pt x="68" y="45"/>
                </a:lnTo>
                <a:close/>
                <a:moveTo>
                  <a:pt x="115" y="97"/>
                </a:moveTo>
                <a:cubicBezTo>
                  <a:pt x="113" y="100"/>
                  <a:pt x="111" y="104"/>
                  <a:pt x="108" y="106"/>
                </a:cubicBezTo>
                <a:cubicBezTo>
                  <a:pt x="104" y="110"/>
                  <a:pt x="100" y="113"/>
                  <a:pt x="95" y="116"/>
                </a:cubicBezTo>
                <a:cubicBezTo>
                  <a:pt x="86" y="121"/>
                  <a:pt x="76" y="123"/>
                  <a:pt x="66" y="123"/>
                </a:cubicBezTo>
                <a:cubicBezTo>
                  <a:pt x="61" y="123"/>
                  <a:pt x="56" y="123"/>
                  <a:pt x="51" y="121"/>
                </a:cubicBezTo>
                <a:cubicBezTo>
                  <a:pt x="46" y="120"/>
                  <a:pt x="41" y="118"/>
                  <a:pt x="36" y="115"/>
                </a:cubicBezTo>
                <a:cubicBezTo>
                  <a:pt x="29" y="111"/>
                  <a:pt x="23" y="106"/>
                  <a:pt x="19" y="100"/>
                </a:cubicBezTo>
                <a:cubicBezTo>
                  <a:pt x="14" y="94"/>
                  <a:pt x="11" y="87"/>
                  <a:pt x="9" y="79"/>
                </a:cubicBezTo>
                <a:cubicBezTo>
                  <a:pt x="7" y="72"/>
                  <a:pt x="6" y="64"/>
                  <a:pt x="7" y="57"/>
                </a:cubicBezTo>
                <a:cubicBezTo>
                  <a:pt x="8" y="49"/>
                  <a:pt x="11" y="41"/>
                  <a:pt x="15" y="34"/>
                </a:cubicBezTo>
                <a:cubicBezTo>
                  <a:pt x="17" y="30"/>
                  <a:pt x="21" y="25"/>
                  <a:pt x="24" y="22"/>
                </a:cubicBezTo>
                <a:cubicBezTo>
                  <a:pt x="28" y="18"/>
                  <a:pt x="32" y="15"/>
                  <a:pt x="37" y="12"/>
                </a:cubicBezTo>
                <a:cubicBezTo>
                  <a:pt x="44" y="8"/>
                  <a:pt x="53" y="5"/>
                  <a:pt x="62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5"/>
                  <a:pt x="64" y="66"/>
                  <a:pt x="65" y="66"/>
                </a:cubicBezTo>
                <a:cubicBezTo>
                  <a:pt x="116" y="96"/>
                  <a:pt x="116" y="96"/>
                  <a:pt x="116" y="96"/>
                </a:cubicBezTo>
                <a:lnTo>
                  <a:pt x="115" y="97"/>
                </a:lnTo>
                <a:close/>
                <a:moveTo>
                  <a:pt x="119" y="92"/>
                </a:moveTo>
                <a:cubicBezTo>
                  <a:pt x="110" y="87"/>
                  <a:pt x="110" y="87"/>
                  <a:pt x="110" y="87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3" y="81"/>
                  <a:pt x="121" y="86"/>
                  <a:pt x="119" y="90"/>
                </a:cubicBezTo>
                <a:lnTo>
                  <a:pt x="119" y="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5550569" y="3648454"/>
            <a:ext cx="468000" cy="468000"/>
            <a:chOff x="4411663" y="304800"/>
            <a:chExt cx="481013" cy="481013"/>
          </a:xfrm>
          <a:solidFill>
            <a:schemeClr val="accent4"/>
          </a:solidFill>
        </p:grpSpPr>
        <p:sp>
          <p:nvSpPr>
            <p:cNvPr id="70" name="Freeform 228"/>
            <p:cNvSpPr>
              <a:spLocks noEditPoints="1"/>
            </p:cNvSpPr>
            <p:nvPr/>
          </p:nvSpPr>
          <p:spPr bwMode="auto">
            <a:xfrm>
              <a:off x="4411663" y="304800"/>
              <a:ext cx="481013" cy="48101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6 w 128"/>
                <a:gd name="T11" fmla="*/ 106 h 128"/>
                <a:gd name="T12" fmla="*/ 87 w 128"/>
                <a:gd name="T13" fmla="*/ 119 h 128"/>
                <a:gd name="T14" fmla="*/ 64 w 128"/>
                <a:gd name="T15" fmla="*/ 123 h 128"/>
                <a:gd name="T16" fmla="*/ 41 w 128"/>
                <a:gd name="T17" fmla="*/ 119 h 128"/>
                <a:gd name="T18" fmla="*/ 22 w 128"/>
                <a:gd name="T19" fmla="*/ 106 h 128"/>
                <a:gd name="T20" fmla="*/ 9 w 128"/>
                <a:gd name="T21" fmla="*/ 87 h 128"/>
                <a:gd name="T22" fmla="*/ 5 w 128"/>
                <a:gd name="T23" fmla="*/ 64 h 128"/>
                <a:gd name="T24" fmla="*/ 9 w 128"/>
                <a:gd name="T25" fmla="*/ 41 h 128"/>
                <a:gd name="T26" fmla="*/ 22 w 128"/>
                <a:gd name="T27" fmla="*/ 22 h 128"/>
                <a:gd name="T28" fmla="*/ 41 w 128"/>
                <a:gd name="T29" fmla="*/ 9 h 128"/>
                <a:gd name="T30" fmla="*/ 87 w 128"/>
                <a:gd name="T31" fmla="*/ 9 h 128"/>
                <a:gd name="T32" fmla="*/ 106 w 128"/>
                <a:gd name="T33" fmla="*/ 22 h 128"/>
                <a:gd name="T34" fmla="*/ 119 w 128"/>
                <a:gd name="T35" fmla="*/ 41 h 128"/>
                <a:gd name="T36" fmla="*/ 123 w 128"/>
                <a:gd name="T37" fmla="*/ 64 h 128"/>
                <a:gd name="T38" fmla="*/ 119 w 128"/>
                <a:gd name="T39" fmla="*/ 87 h 128"/>
                <a:gd name="T40" fmla="*/ 106 w 128"/>
                <a:gd name="T4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6" y="106"/>
                  </a:moveTo>
                  <a:cubicBezTo>
                    <a:pt x="101" y="111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1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7" y="27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56" y="3"/>
                    <a:pt x="72" y="3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11" y="27"/>
                    <a:pt x="116" y="34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2" y="101"/>
                    <a:pt x="106" y="10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29"/>
            <p:cNvSpPr>
              <a:spLocks noChangeArrowheads="1"/>
            </p:cNvSpPr>
            <p:nvPr/>
          </p:nvSpPr>
          <p:spPr bwMode="auto">
            <a:xfrm>
              <a:off x="4637088" y="530225"/>
              <a:ext cx="30163" cy="3016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230"/>
            <p:cNvSpPr>
              <a:spLocks noEditPoints="1"/>
            </p:cNvSpPr>
            <p:nvPr/>
          </p:nvSpPr>
          <p:spPr bwMode="auto">
            <a:xfrm>
              <a:off x="4576763" y="381000"/>
              <a:ext cx="150813" cy="330200"/>
            </a:xfrm>
            <a:custGeom>
              <a:avLst/>
              <a:gdLst>
                <a:gd name="T0" fmla="*/ 40 w 40"/>
                <a:gd name="T1" fmla="*/ 43 h 88"/>
                <a:gd name="T2" fmla="*/ 40 w 40"/>
                <a:gd name="T3" fmla="*/ 43 h 88"/>
                <a:gd name="T4" fmla="*/ 22 w 40"/>
                <a:gd name="T5" fmla="*/ 2 h 88"/>
                <a:gd name="T6" fmla="*/ 18 w 40"/>
                <a:gd name="T7" fmla="*/ 2 h 88"/>
                <a:gd name="T8" fmla="*/ 0 w 40"/>
                <a:gd name="T9" fmla="*/ 43 h 88"/>
                <a:gd name="T10" fmla="*/ 0 w 40"/>
                <a:gd name="T11" fmla="*/ 44 h 88"/>
                <a:gd name="T12" fmla="*/ 0 w 40"/>
                <a:gd name="T13" fmla="*/ 45 h 88"/>
                <a:gd name="T14" fmla="*/ 0 w 40"/>
                <a:gd name="T15" fmla="*/ 45 h 88"/>
                <a:gd name="T16" fmla="*/ 18 w 40"/>
                <a:gd name="T17" fmla="*/ 86 h 88"/>
                <a:gd name="T18" fmla="*/ 22 w 40"/>
                <a:gd name="T19" fmla="*/ 86 h 88"/>
                <a:gd name="T20" fmla="*/ 40 w 40"/>
                <a:gd name="T21" fmla="*/ 45 h 88"/>
                <a:gd name="T22" fmla="*/ 40 w 40"/>
                <a:gd name="T23" fmla="*/ 44 h 88"/>
                <a:gd name="T24" fmla="*/ 40 w 40"/>
                <a:gd name="T25" fmla="*/ 44 h 88"/>
                <a:gd name="T26" fmla="*/ 40 w 40"/>
                <a:gd name="T27" fmla="*/ 44 h 88"/>
                <a:gd name="T28" fmla="*/ 40 w 40"/>
                <a:gd name="T29" fmla="*/ 43 h 88"/>
                <a:gd name="T30" fmla="*/ 20 w 40"/>
                <a:gd name="T31" fmla="*/ 80 h 88"/>
                <a:gd name="T32" fmla="*/ 4 w 40"/>
                <a:gd name="T33" fmla="*/ 44 h 88"/>
                <a:gd name="T34" fmla="*/ 20 w 40"/>
                <a:gd name="T35" fmla="*/ 9 h 88"/>
                <a:gd name="T36" fmla="*/ 36 w 40"/>
                <a:gd name="T37" fmla="*/ 44 h 88"/>
                <a:gd name="T38" fmla="*/ 20 w 40"/>
                <a:gd name="T3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88"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8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8"/>
                    <a:pt x="21" y="88"/>
                    <a:pt x="22" y="8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3"/>
                    <a:pt x="40" y="43"/>
                  </a:cubicBezTo>
                  <a:close/>
                  <a:moveTo>
                    <a:pt x="20" y="80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20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系统特性</a:t>
            </a:r>
            <a:endParaRPr lang="zh-CN" altLang="en-US" dirty="0"/>
          </a:p>
        </p:txBody>
      </p:sp>
      <p:sp>
        <p:nvSpPr>
          <p:cNvPr id="11" name="内容占位符 1"/>
          <p:cNvSpPr txBox="1"/>
          <p:nvPr/>
        </p:nvSpPr>
        <p:spPr>
          <a:xfrm>
            <a:off x="1769745" y="1760754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矩形 66"/>
          <p:cNvSpPr/>
          <p:nvPr>
            <p:custDataLst>
              <p:tags r:id="rId1"/>
            </p:custDataLst>
          </p:nvPr>
        </p:nvSpPr>
        <p:spPr>
          <a:xfrm>
            <a:off x="822052" y="113184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>
            <p:custDataLst>
              <p:tags r:id="rId2"/>
            </p:custDataLst>
          </p:nvPr>
        </p:nvSpPr>
        <p:spPr>
          <a:xfrm>
            <a:off x="822051" y="3494153"/>
            <a:ext cx="5195670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矩形 68"/>
          <p:cNvSpPr/>
          <p:nvPr>
            <p:custDataLst>
              <p:tags r:id="rId3"/>
            </p:custDataLst>
          </p:nvPr>
        </p:nvSpPr>
        <p:spPr>
          <a:xfrm>
            <a:off x="6174280" y="113184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矩形 69"/>
          <p:cNvSpPr/>
          <p:nvPr>
            <p:custDataLst>
              <p:tags r:id="rId4"/>
            </p:custDataLst>
          </p:nvPr>
        </p:nvSpPr>
        <p:spPr>
          <a:xfrm>
            <a:off x="6174280" y="3494153"/>
            <a:ext cx="5195668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文本框 35"/>
          <p:cNvSpPr txBox="1"/>
          <p:nvPr>
            <p:custDataLst>
              <p:tags r:id="rId5"/>
            </p:custDataLst>
          </p:nvPr>
        </p:nvSpPr>
        <p:spPr>
          <a:xfrm>
            <a:off x="1638021" y="1191585"/>
            <a:ext cx="3500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数据整合，一网通管</a:t>
            </a:r>
            <a:endParaRPr lang="zh-CN" altLang="en-US" sz="24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36"/>
          <p:cNvSpPr txBox="1"/>
          <p:nvPr>
            <p:custDataLst>
              <p:tags r:id="rId6"/>
            </p:custDataLst>
          </p:nvPr>
        </p:nvSpPr>
        <p:spPr>
          <a:xfrm>
            <a:off x="1670286" y="3554179"/>
            <a:ext cx="349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智能预测，科学决策</a:t>
            </a:r>
            <a:endParaRPr lang="zh-CN" altLang="en-US" sz="40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37"/>
          <p:cNvSpPr txBox="1"/>
          <p:nvPr>
            <p:custDataLst>
              <p:tags r:id="rId7"/>
            </p:custDataLst>
          </p:nvPr>
        </p:nvSpPr>
        <p:spPr>
          <a:xfrm>
            <a:off x="7010339" y="1204708"/>
            <a:ext cx="349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贴心个性，服务游客</a:t>
            </a:r>
            <a:endParaRPr lang="zh-CN" altLang="en-US" sz="24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38"/>
          <p:cNvSpPr txBox="1"/>
          <p:nvPr>
            <p:custDataLst>
              <p:tags r:id="rId8"/>
            </p:custDataLst>
          </p:nvPr>
        </p:nvSpPr>
        <p:spPr>
          <a:xfrm>
            <a:off x="7010339" y="3554179"/>
            <a:ext cx="349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应急管理，实时反馈</a:t>
            </a:r>
            <a:endParaRPr lang="zh-CN" altLang="en-US" sz="24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39"/>
          <p:cNvSpPr txBox="1"/>
          <p:nvPr>
            <p:custDataLst>
              <p:tags r:id="rId9"/>
            </p:custDataLst>
          </p:nvPr>
        </p:nvSpPr>
        <p:spPr>
          <a:xfrm>
            <a:off x="1284906" y="1543167"/>
            <a:ext cx="4480435" cy="1766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自动汇总门票销售、游客定位、设备状态等实时数据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，助力景区管理方快速发现如人流拥堵、设备故障等问题并作出应对措施，辅助政府监管部门进行政策制定，帮助旅游企业与旅行社优化和游客进行旅游路线的设计。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40"/>
          <p:cNvSpPr txBox="1"/>
          <p:nvPr>
            <p:custDataLst>
              <p:tags r:id="rId10"/>
            </p:custDataLst>
          </p:nvPr>
        </p:nvSpPr>
        <p:spPr>
          <a:xfrm>
            <a:off x="1191842" y="3971291"/>
            <a:ext cx="4480435" cy="1766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通过对历史数据以及节假日规律，提前</a:t>
            </a:r>
            <a:r>
              <a:rPr lang="en-US" altLang="zh-CN" sz="1800" b="0" i="0" kern="0" spc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48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小时预测客流量，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帮助景区管理方科学安排人力资源，动态调整资源安排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。并基于景区环境监测，为政府监管部门对于景区开发政策提供科学依据，防止过度开发。</a:t>
            </a:r>
            <a:endParaRPr lang="zh-CN" alt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41"/>
          <p:cNvSpPr txBox="1"/>
          <p:nvPr>
            <p:custDataLst>
              <p:tags r:id="rId11"/>
            </p:custDataLst>
          </p:nvPr>
        </p:nvSpPr>
        <p:spPr>
          <a:xfrm>
            <a:off x="6480575" y="1587856"/>
            <a:ext cx="4480435" cy="1766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通过游客画像分析（如偏好标签、消费能力、行为轨迹），向游客提供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个性化路线推荐、智能导览与预约、实景讲解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等服务。面对突发天气与安全事件时，向游客</a:t>
            </a:r>
            <a:r>
              <a:rPr lang="zh-CN" altLang="en-US" sz="1800" b="0" i="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推送避灾指引与最佳疏散路线。</a:t>
            </a:r>
            <a:endParaRPr lang="zh-CN" altLang="en-US" sz="1800" b="0" i="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42"/>
          <p:cNvSpPr txBox="1"/>
          <p:nvPr>
            <p:custDataLst>
              <p:tags r:id="rId12"/>
            </p:custDataLst>
          </p:nvPr>
        </p:nvSpPr>
        <p:spPr>
          <a:xfrm>
            <a:off x="6639430" y="4042631"/>
            <a:ext cx="4480435" cy="1401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algn="just"/>
            <a:r>
              <a:rPr lang="zh-CN" altLang="en-US" sz="1800" b="0" i="0" kern="10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游客受伤或遇险时，可在系统中一键报警，通过定位</a:t>
            </a:r>
            <a:r>
              <a:rPr lang="zh-CN" altLang="en-US" sz="1800" b="0" i="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快速调度附近工作人员</a:t>
            </a:r>
            <a:r>
              <a:rPr lang="zh-CN" altLang="en-US" sz="1800" b="0" i="0" kern="100" spc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，同步呼叫医疗救援。遇到问题时可在系统</a:t>
            </a:r>
            <a:r>
              <a:rPr lang="zh-CN" altLang="en-US" sz="1800" b="0" i="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实时向客服进行反馈。</a:t>
            </a:r>
            <a:endParaRPr lang="zh-CN" altLang="en-US" sz="1800" b="0" i="0" kern="10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9" name="组合 78"/>
          <p:cNvGrpSpPr/>
          <p:nvPr>
            <p:custDataLst>
              <p:tags r:id="rId13"/>
            </p:custDataLst>
          </p:nvPr>
        </p:nvGrpSpPr>
        <p:grpSpPr>
          <a:xfrm>
            <a:off x="10810722" y="3618389"/>
            <a:ext cx="468000" cy="468000"/>
            <a:chOff x="568325" y="5118109"/>
            <a:chExt cx="479425" cy="479426"/>
          </a:xfrm>
          <a:solidFill>
            <a:schemeClr val="accent4"/>
          </a:solidFill>
        </p:grpSpPr>
        <p:sp>
          <p:nvSpPr>
            <p:cNvPr id="80" name="Freeform 48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68325" y="5118109"/>
              <a:ext cx="479425" cy="479426"/>
            </a:xfrm>
            <a:custGeom>
              <a:avLst/>
              <a:gdLst>
                <a:gd name="T0" fmla="*/ 116 w 128"/>
                <a:gd name="T1" fmla="*/ 77 h 128"/>
                <a:gd name="T2" fmla="*/ 128 w 128"/>
                <a:gd name="T3" fmla="*/ 50 h 128"/>
                <a:gd name="T4" fmla="*/ 116 w 128"/>
                <a:gd name="T5" fmla="*/ 49 h 128"/>
                <a:gd name="T6" fmla="*/ 111 w 128"/>
                <a:gd name="T7" fmla="*/ 36 h 128"/>
                <a:gd name="T8" fmla="*/ 100 w 128"/>
                <a:gd name="T9" fmla="*/ 9 h 128"/>
                <a:gd name="T10" fmla="*/ 91 w 128"/>
                <a:gd name="T11" fmla="*/ 16 h 128"/>
                <a:gd name="T12" fmla="*/ 77 w 128"/>
                <a:gd name="T13" fmla="*/ 11 h 128"/>
                <a:gd name="T14" fmla="*/ 51 w 128"/>
                <a:gd name="T15" fmla="*/ 0 h 128"/>
                <a:gd name="T16" fmla="*/ 50 w 128"/>
                <a:gd name="T17" fmla="*/ 11 h 128"/>
                <a:gd name="T18" fmla="*/ 36 w 128"/>
                <a:gd name="T19" fmla="*/ 17 h 128"/>
                <a:gd name="T20" fmla="*/ 9 w 128"/>
                <a:gd name="T21" fmla="*/ 28 h 128"/>
                <a:gd name="T22" fmla="*/ 17 w 128"/>
                <a:gd name="T23" fmla="*/ 37 h 128"/>
                <a:gd name="T24" fmla="*/ 11 w 128"/>
                <a:gd name="T25" fmla="*/ 50 h 128"/>
                <a:gd name="T26" fmla="*/ 0 w 128"/>
                <a:gd name="T27" fmla="*/ 77 h 128"/>
                <a:gd name="T28" fmla="*/ 12 w 128"/>
                <a:gd name="T29" fmla="*/ 78 h 128"/>
                <a:gd name="T30" fmla="*/ 17 w 128"/>
                <a:gd name="T31" fmla="*/ 91 h 128"/>
                <a:gd name="T32" fmla="*/ 28 w 128"/>
                <a:gd name="T33" fmla="*/ 118 h 128"/>
                <a:gd name="T34" fmla="*/ 37 w 128"/>
                <a:gd name="T35" fmla="*/ 111 h 128"/>
                <a:gd name="T36" fmla="*/ 51 w 128"/>
                <a:gd name="T37" fmla="*/ 116 h 128"/>
                <a:gd name="T38" fmla="*/ 77 w 128"/>
                <a:gd name="T39" fmla="*/ 128 h 128"/>
                <a:gd name="T40" fmla="*/ 78 w 128"/>
                <a:gd name="T41" fmla="*/ 116 h 128"/>
                <a:gd name="T42" fmla="*/ 92 w 128"/>
                <a:gd name="T43" fmla="*/ 110 h 128"/>
                <a:gd name="T44" fmla="*/ 119 w 128"/>
                <a:gd name="T45" fmla="*/ 99 h 128"/>
                <a:gd name="T46" fmla="*/ 111 w 128"/>
                <a:gd name="T47" fmla="*/ 90 h 128"/>
                <a:gd name="T48" fmla="*/ 112 w 128"/>
                <a:gd name="T49" fmla="*/ 99 h 128"/>
                <a:gd name="T50" fmla="*/ 92 w 128"/>
                <a:gd name="T51" fmla="*/ 105 h 128"/>
                <a:gd name="T52" fmla="*/ 77 w 128"/>
                <a:gd name="T53" fmla="*/ 111 h 128"/>
                <a:gd name="T54" fmla="*/ 73 w 128"/>
                <a:gd name="T55" fmla="*/ 123 h 128"/>
                <a:gd name="T56" fmla="*/ 55 w 128"/>
                <a:gd name="T57" fmla="*/ 113 h 128"/>
                <a:gd name="T58" fmla="*/ 40 w 128"/>
                <a:gd name="T59" fmla="*/ 107 h 128"/>
                <a:gd name="T60" fmla="*/ 28 w 128"/>
                <a:gd name="T61" fmla="*/ 112 h 128"/>
                <a:gd name="T62" fmla="*/ 23 w 128"/>
                <a:gd name="T63" fmla="*/ 92 h 128"/>
                <a:gd name="T64" fmla="*/ 16 w 128"/>
                <a:gd name="T65" fmla="*/ 77 h 128"/>
                <a:gd name="T66" fmla="*/ 5 w 128"/>
                <a:gd name="T67" fmla="*/ 72 h 128"/>
                <a:gd name="T68" fmla="*/ 15 w 128"/>
                <a:gd name="T69" fmla="*/ 55 h 128"/>
                <a:gd name="T70" fmla="*/ 21 w 128"/>
                <a:gd name="T71" fmla="*/ 39 h 128"/>
                <a:gd name="T72" fmla="*/ 16 w 128"/>
                <a:gd name="T73" fmla="*/ 28 h 128"/>
                <a:gd name="T74" fmla="*/ 36 w 128"/>
                <a:gd name="T75" fmla="*/ 23 h 128"/>
                <a:gd name="T76" fmla="*/ 51 w 128"/>
                <a:gd name="T77" fmla="*/ 16 h 128"/>
                <a:gd name="T78" fmla="*/ 55 w 128"/>
                <a:gd name="T79" fmla="*/ 4 h 128"/>
                <a:gd name="T80" fmla="*/ 73 w 128"/>
                <a:gd name="T81" fmla="*/ 15 h 128"/>
                <a:gd name="T82" fmla="*/ 88 w 128"/>
                <a:gd name="T83" fmla="*/ 20 h 128"/>
                <a:gd name="T84" fmla="*/ 100 w 128"/>
                <a:gd name="T85" fmla="*/ 15 h 128"/>
                <a:gd name="T86" fmla="*/ 105 w 128"/>
                <a:gd name="T87" fmla="*/ 35 h 128"/>
                <a:gd name="T88" fmla="*/ 112 w 128"/>
                <a:gd name="T89" fmla="*/ 50 h 128"/>
                <a:gd name="T90" fmla="*/ 123 w 128"/>
                <a:gd name="T91" fmla="*/ 55 h 128"/>
                <a:gd name="T92" fmla="*/ 113 w 128"/>
                <a:gd name="T93" fmla="*/ 72 h 128"/>
                <a:gd name="T94" fmla="*/ 107 w 128"/>
                <a:gd name="T95" fmla="*/ 88 h 128"/>
                <a:gd name="T96" fmla="*/ 112 w 128"/>
                <a:gd name="T97" fmla="*/ 9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16" y="78"/>
                  </a:moveTo>
                  <a:cubicBezTo>
                    <a:pt x="116" y="77"/>
                    <a:pt x="116" y="77"/>
                    <a:pt x="116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5" y="45"/>
                    <a:pt x="113" y="41"/>
                    <a:pt x="111" y="37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7" y="14"/>
                    <a:pt x="83" y="13"/>
                    <a:pt x="78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5" y="13"/>
                    <a:pt x="41" y="14"/>
                    <a:pt x="37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41"/>
                    <a:pt x="13" y="45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82"/>
                    <a:pt x="15" y="86"/>
                    <a:pt x="17" y="90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41" y="113"/>
                    <a:pt x="45" y="115"/>
                    <a:pt x="50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3" y="115"/>
                    <a:pt x="87" y="113"/>
                    <a:pt x="91" y="111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13" y="86"/>
                    <a:pt x="115" y="82"/>
                    <a:pt x="116" y="78"/>
                  </a:cubicBezTo>
                  <a:close/>
                  <a:moveTo>
                    <a:pt x="112" y="99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5" y="109"/>
                    <a:pt x="81" y="110"/>
                    <a:pt x="77" y="111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47" y="110"/>
                    <a:pt x="43" y="109"/>
                    <a:pt x="40" y="107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9" y="85"/>
                    <a:pt x="17" y="81"/>
                    <a:pt x="16" y="77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46"/>
                    <a:pt x="19" y="43"/>
                    <a:pt x="21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3" y="18"/>
                    <a:pt x="47" y="17"/>
                    <a:pt x="51" y="1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1" y="17"/>
                    <a:pt x="85" y="18"/>
                    <a:pt x="88" y="20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9" y="43"/>
                    <a:pt x="111" y="46"/>
                    <a:pt x="112" y="50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81"/>
                    <a:pt x="109" y="85"/>
                    <a:pt x="107" y="88"/>
                  </a:cubicBezTo>
                  <a:cubicBezTo>
                    <a:pt x="105" y="92"/>
                    <a:pt x="105" y="92"/>
                    <a:pt x="105" y="92"/>
                  </a:cubicBezTo>
                  <a:lnTo>
                    <a:pt x="112" y="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49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4375" y="5264160"/>
              <a:ext cx="184150" cy="184150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5 h 49"/>
                <a:gd name="T4" fmla="*/ 25 w 49"/>
                <a:gd name="T5" fmla="*/ 49 h 49"/>
                <a:gd name="T6" fmla="*/ 49 w 49"/>
                <a:gd name="T7" fmla="*/ 25 h 49"/>
                <a:gd name="T8" fmla="*/ 25 w 49"/>
                <a:gd name="T9" fmla="*/ 0 h 49"/>
                <a:gd name="T10" fmla="*/ 39 w 49"/>
                <a:gd name="T11" fmla="*/ 39 h 49"/>
                <a:gd name="T12" fmla="*/ 25 w 49"/>
                <a:gd name="T13" fmla="*/ 45 h 49"/>
                <a:gd name="T14" fmla="*/ 11 w 49"/>
                <a:gd name="T15" fmla="*/ 39 h 49"/>
                <a:gd name="T16" fmla="*/ 5 w 49"/>
                <a:gd name="T17" fmla="*/ 25 h 49"/>
                <a:gd name="T18" fmla="*/ 11 w 49"/>
                <a:gd name="T19" fmla="*/ 10 h 49"/>
                <a:gd name="T20" fmla="*/ 25 w 49"/>
                <a:gd name="T21" fmla="*/ 5 h 49"/>
                <a:gd name="T22" fmla="*/ 39 w 49"/>
                <a:gd name="T23" fmla="*/ 10 h 49"/>
                <a:gd name="T24" fmla="*/ 45 w 49"/>
                <a:gd name="T25" fmla="*/ 25 h 49"/>
                <a:gd name="T26" fmla="*/ 39 w 49"/>
                <a:gd name="T2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39" y="39"/>
                  </a:moveTo>
                  <a:cubicBezTo>
                    <a:pt x="35" y="43"/>
                    <a:pt x="30" y="45"/>
                    <a:pt x="25" y="45"/>
                  </a:cubicBezTo>
                  <a:cubicBezTo>
                    <a:pt x="20" y="45"/>
                    <a:pt x="15" y="43"/>
                    <a:pt x="11" y="39"/>
                  </a:cubicBezTo>
                  <a:cubicBezTo>
                    <a:pt x="7" y="35"/>
                    <a:pt x="5" y="30"/>
                    <a:pt x="5" y="25"/>
                  </a:cubicBezTo>
                  <a:cubicBezTo>
                    <a:pt x="5" y="19"/>
                    <a:pt x="7" y="14"/>
                    <a:pt x="11" y="10"/>
                  </a:cubicBezTo>
                  <a:cubicBezTo>
                    <a:pt x="15" y="7"/>
                    <a:pt x="20" y="5"/>
                    <a:pt x="25" y="5"/>
                  </a:cubicBezTo>
                  <a:cubicBezTo>
                    <a:pt x="30" y="5"/>
                    <a:pt x="35" y="7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0"/>
                    <a:pt x="43" y="35"/>
                    <a:pt x="39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组合 81"/>
          <p:cNvGrpSpPr/>
          <p:nvPr>
            <p:custDataLst>
              <p:tags r:id="rId16"/>
            </p:custDataLst>
          </p:nvPr>
        </p:nvGrpSpPr>
        <p:grpSpPr>
          <a:xfrm>
            <a:off x="5457410" y="1258866"/>
            <a:ext cx="467984" cy="467999"/>
            <a:chOff x="1528763" y="1266827"/>
            <a:chExt cx="481013" cy="481013"/>
          </a:xfrm>
          <a:solidFill>
            <a:schemeClr val="accent4"/>
          </a:solidFill>
        </p:grpSpPr>
        <p:sp>
          <p:nvSpPr>
            <p:cNvPr id="83" name="Freeform 146"/>
            <p:cNvSpPr/>
            <p:nvPr>
              <p:custDataLst>
                <p:tags r:id="rId17"/>
              </p:custDataLst>
            </p:nvPr>
          </p:nvSpPr>
          <p:spPr bwMode="auto">
            <a:xfrm>
              <a:off x="1762125" y="1620840"/>
              <a:ext cx="14288" cy="127000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147"/>
            <p:cNvSpPr/>
            <p:nvPr>
              <p:custDataLst>
                <p:tags r:id="rId18"/>
              </p:custDataLst>
            </p:nvPr>
          </p:nvSpPr>
          <p:spPr bwMode="auto">
            <a:xfrm>
              <a:off x="1762125" y="1266827"/>
              <a:ext cx="14288" cy="128588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148"/>
            <p:cNvSpPr/>
            <p:nvPr>
              <p:custDataLst>
                <p:tags r:id="rId19"/>
              </p:custDataLst>
            </p:nvPr>
          </p:nvSpPr>
          <p:spPr bwMode="auto">
            <a:xfrm>
              <a:off x="1528763" y="1500190"/>
              <a:ext cx="127000" cy="14288"/>
            </a:xfrm>
            <a:custGeom>
              <a:avLst/>
              <a:gdLst>
                <a:gd name="T0" fmla="*/ 34 w 34"/>
                <a:gd name="T1" fmla="*/ 2 h 4"/>
                <a:gd name="T2" fmla="*/ 32 w 34"/>
                <a:gd name="T3" fmla="*/ 0 h 4"/>
                <a:gd name="T4" fmla="*/ 2 w 34"/>
                <a:gd name="T5" fmla="*/ 0 h 4"/>
                <a:gd name="T6" fmla="*/ 0 w 34"/>
                <a:gd name="T7" fmla="*/ 2 h 4"/>
                <a:gd name="T8" fmla="*/ 2 w 34"/>
                <a:gd name="T9" fmla="*/ 4 h 4"/>
                <a:gd name="T10" fmla="*/ 32 w 34"/>
                <a:gd name="T11" fmla="*/ 4 h 4"/>
                <a:gd name="T12" fmla="*/ 34 w 3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4" y="2"/>
                  </a:move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149"/>
            <p:cNvSpPr/>
            <p:nvPr>
              <p:custDataLst>
                <p:tags r:id="rId20"/>
              </p:custDataLst>
            </p:nvPr>
          </p:nvSpPr>
          <p:spPr bwMode="auto">
            <a:xfrm>
              <a:off x="1881188" y="1500190"/>
              <a:ext cx="128588" cy="14288"/>
            </a:xfrm>
            <a:custGeom>
              <a:avLst/>
              <a:gdLst>
                <a:gd name="T0" fmla="*/ 32 w 34"/>
                <a:gd name="T1" fmla="*/ 0 h 4"/>
                <a:gd name="T2" fmla="*/ 2 w 34"/>
                <a:gd name="T3" fmla="*/ 0 h 4"/>
                <a:gd name="T4" fmla="*/ 0 w 34"/>
                <a:gd name="T5" fmla="*/ 2 h 4"/>
                <a:gd name="T6" fmla="*/ 2 w 34"/>
                <a:gd name="T7" fmla="*/ 4 h 4"/>
                <a:gd name="T8" fmla="*/ 32 w 34"/>
                <a:gd name="T9" fmla="*/ 4 h 4"/>
                <a:gd name="T10" fmla="*/ 34 w 34"/>
                <a:gd name="T11" fmla="*/ 2 h 4"/>
                <a:gd name="T12" fmla="*/ 32 w 3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150"/>
            <p:cNvSpPr/>
            <p:nvPr>
              <p:custDataLst>
                <p:tags r:id="rId21"/>
              </p:custDataLst>
            </p:nvPr>
          </p:nvSpPr>
          <p:spPr bwMode="auto">
            <a:xfrm>
              <a:off x="1820863" y="1604965"/>
              <a:ext cx="71438" cy="112713"/>
            </a:xfrm>
            <a:custGeom>
              <a:avLst/>
              <a:gdLst>
                <a:gd name="T0" fmla="*/ 4 w 19"/>
                <a:gd name="T1" fmla="*/ 1 h 30"/>
                <a:gd name="T2" fmla="*/ 2 w 19"/>
                <a:gd name="T3" fmla="*/ 0 h 30"/>
                <a:gd name="T4" fmla="*/ 1 w 19"/>
                <a:gd name="T5" fmla="*/ 0 h 30"/>
                <a:gd name="T6" fmla="*/ 0 w 19"/>
                <a:gd name="T7" fmla="*/ 1 h 30"/>
                <a:gd name="T8" fmla="*/ 0 w 19"/>
                <a:gd name="T9" fmla="*/ 3 h 30"/>
                <a:gd name="T10" fmla="*/ 15 w 19"/>
                <a:gd name="T11" fmla="*/ 29 h 30"/>
                <a:gd name="T12" fmla="*/ 18 w 19"/>
                <a:gd name="T13" fmla="*/ 30 h 30"/>
                <a:gd name="T14" fmla="*/ 19 w 19"/>
                <a:gd name="T15" fmla="*/ 26 h 30"/>
                <a:gd name="T16" fmla="*/ 4 w 19"/>
                <a:gd name="T1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4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29"/>
                    <a:pt x="19" y="27"/>
                    <a:pt x="19" y="26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151"/>
            <p:cNvSpPr/>
            <p:nvPr>
              <p:custDataLst>
                <p:tags r:id="rId22"/>
              </p:custDataLst>
            </p:nvPr>
          </p:nvSpPr>
          <p:spPr bwMode="auto">
            <a:xfrm>
              <a:off x="1644650" y="1296989"/>
              <a:ext cx="76200" cy="115888"/>
            </a:xfrm>
            <a:custGeom>
              <a:avLst/>
              <a:gdLst>
                <a:gd name="T0" fmla="*/ 4 w 20"/>
                <a:gd name="T1" fmla="*/ 2 h 31"/>
                <a:gd name="T2" fmla="*/ 2 w 20"/>
                <a:gd name="T3" fmla="*/ 0 h 31"/>
                <a:gd name="T4" fmla="*/ 1 w 20"/>
                <a:gd name="T5" fmla="*/ 1 h 31"/>
                <a:gd name="T6" fmla="*/ 0 w 20"/>
                <a:gd name="T7" fmla="*/ 4 h 31"/>
                <a:gd name="T8" fmla="*/ 15 w 20"/>
                <a:gd name="T9" fmla="*/ 29 h 31"/>
                <a:gd name="T10" fmla="*/ 17 w 20"/>
                <a:gd name="T11" fmla="*/ 31 h 31"/>
                <a:gd name="T12" fmla="*/ 18 w 20"/>
                <a:gd name="T13" fmla="*/ 30 h 31"/>
                <a:gd name="T14" fmla="*/ 19 w 20"/>
                <a:gd name="T15" fmla="*/ 27 h 31"/>
                <a:gd name="T16" fmla="*/ 4 w 20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7" y="31"/>
                    <a:pt x="18" y="31"/>
                    <a:pt x="18" y="30"/>
                  </a:cubicBezTo>
                  <a:cubicBezTo>
                    <a:pt x="19" y="30"/>
                    <a:pt x="20" y="28"/>
                    <a:pt x="19" y="2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52"/>
            <p:cNvSpPr/>
            <p:nvPr>
              <p:custDataLst>
                <p:tags r:id="rId23"/>
              </p:custDataLst>
            </p:nvPr>
          </p:nvSpPr>
          <p:spPr bwMode="auto">
            <a:xfrm>
              <a:off x="1558925" y="1560515"/>
              <a:ext cx="115888" cy="74613"/>
            </a:xfrm>
            <a:custGeom>
              <a:avLst/>
              <a:gdLst>
                <a:gd name="T0" fmla="*/ 30 w 31"/>
                <a:gd name="T1" fmla="*/ 1 h 20"/>
                <a:gd name="T2" fmla="*/ 28 w 31"/>
                <a:gd name="T3" fmla="*/ 0 h 20"/>
                <a:gd name="T4" fmla="*/ 27 w 31"/>
                <a:gd name="T5" fmla="*/ 0 h 20"/>
                <a:gd name="T6" fmla="*/ 1 w 31"/>
                <a:gd name="T7" fmla="*/ 15 h 20"/>
                <a:gd name="T8" fmla="*/ 0 w 31"/>
                <a:gd name="T9" fmla="*/ 16 h 20"/>
                <a:gd name="T10" fmla="*/ 1 w 31"/>
                <a:gd name="T11" fmla="*/ 18 h 20"/>
                <a:gd name="T12" fmla="*/ 4 w 31"/>
                <a:gd name="T13" fmla="*/ 19 h 20"/>
                <a:gd name="T14" fmla="*/ 29 w 31"/>
                <a:gd name="T15" fmla="*/ 4 h 20"/>
                <a:gd name="T16" fmla="*/ 30 w 31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30" y="1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3"/>
                    <a:pt x="31" y="2"/>
                    <a:pt x="3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153"/>
            <p:cNvSpPr/>
            <p:nvPr>
              <p:custDataLst>
                <p:tags r:id="rId24"/>
              </p:custDataLst>
            </p:nvPr>
          </p:nvSpPr>
          <p:spPr bwMode="auto">
            <a:xfrm>
              <a:off x="1862138" y="1382715"/>
              <a:ext cx="117475" cy="76200"/>
            </a:xfrm>
            <a:custGeom>
              <a:avLst/>
              <a:gdLst>
                <a:gd name="T0" fmla="*/ 1 w 31"/>
                <a:gd name="T1" fmla="*/ 16 h 20"/>
                <a:gd name="T2" fmla="*/ 1 w 31"/>
                <a:gd name="T3" fmla="*/ 18 h 20"/>
                <a:gd name="T4" fmla="*/ 4 w 31"/>
                <a:gd name="T5" fmla="*/ 19 h 20"/>
                <a:gd name="T6" fmla="*/ 30 w 31"/>
                <a:gd name="T7" fmla="*/ 4 h 20"/>
                <a:gd name="T8" fmla="*/ 31 w 31"/>
                <a:gd name="T9" fmla="*/ 3 h 20"/>
                <a:gd name="T10" fmla="*/ 30 w 31"/>
                <a:gd name="T11" fmla="*/ 1 h 20"/>
                <a:gd name="T12" fmla="*/ 28 w 31"/>
                <a:gd name="T13" fmla="*/ 0 h 20"/>
                <a:gd name="T14" fmla="*/ 27 w 31"/>
                <a:gd name="T15" fmla="*/ 0 h 20"/>
                <a:gd name="T16" fmla="*/ 2 w 31"/>
                <a:gd name="T17" fmla="*/ 15 h 20"/>
                <a:gd name="T18" fmla="*/ 1 w 31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16"/>
                  </a:move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2"/>
                    <a:pt x="31" y="2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154"/>
            <p:cNvSpPr/>
            <p:nvPr>
              <p:custDataLst>
                <p:tags r:id="rId25"/>
              </p:custDataLst>
            </p:nvPr>
          </p:nvSpPr>
          <p:spPr bwMode="auto">
            <a:xfrm>
              <a:off x="1862138" y="1560515"/>
              <a:ext cx="117475" cy="74613"/>
            </a:xfrm>
            <a:custGeom>
              <a:avLst/>
              <a:gdLst>
                <a:gd name="T0" fmla="*/ 30 w 31"/>
                <a:gd name="T1" fmla="*/ 15 h 20"/>
                <a:gd name="T2" fmla="*/ 4 w 31"/>
                <a:gd name="T3" fmla="*/ 0 h 20"/>
                <a:gd name="T4" fmla="*/ 3 w 31"/>
                <a:gd name="T5" fmla="*/ 0 h 20"/>
                <a:gd name="T6" fmla="*/ 1 w 31"/>
                <a:gd name="T7" fmla="*/ 1 h 20"/>
                <a:gd name="T8" fmla="*/ 2 w 31"/>
                <a:gd name="T9" fmla="*/ 4 h 20"/>
                <a:gd name="T10" fmla="*/ 27 w 31"/>
                <a:gd name="T11" fmla="*/ 19 h 20"/>
                <a:gd name="T12" fmla="*/ 30 w 31"/>
                <a:gd name="T13" fmla="*/ 18 h 20"/>
                <a:gd name="T14" fmla="*/ 30 w 31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0" y="15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7"/>
                    <a:pt x="31" y="16"/>
                    <a:pt x="30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155"/>
            <p:cNvSpPr/>
            <p:nvPr>
              <p:custDataLst>
                <p:tags r:id="rId26"/>
              </p:custDataLst>
            </p:nvPr>
          </p:nvSpPr>
          <p:spPr bwMode="auto">
            <a:xfrm>
              <a:off x="1558925" y="1382715"/>
              <a:ext cx="115888" cy="76200"/>
            </a:xfrm>
            <a:custGeom>
              <a:avLst/>
              <a:gdLst>
                <a:gd name="T0" fmla="*/ 1 w 31"/>
                <a:gd name="T1" fmla="*/ 4 h 20"/>
                <a:gd name="T2" fmla="*/ 27 w 31"/>
                <a:gd name="T3" fmla="*/ 19 h 20"/>
                <a:gd name="T4" fmla="*/ 30 w 31"/>
                <a:gd name="T5" fmla="*/ 18 h 20"/>
                <a:gd name="T6" fmla="*/ 30 w 31"/>
                <a:gd name="T7" fmla="*/ 16 h 20"/>
                <a:gd name="T8" fmla="*/ 29 w 31"/>
                <a:gd name="T9" fmla="*/ 15 h 20"/>
                <a:gd name="T10" fmla="*/ 4 w 31"/>
                <a:gd name="T11" fmla="*/ 0 h 20"/>
                <a:gd name="T12" fmla="*/ 3 w 31"/>
                <a:gd name="T13" fmla="*/ 0 h 20"/>
                <a:gd name="T14" fmla="*/ 1 w 31"/>
                <a:gd name="T15" fmla="*/ 1 h 20"/>
                <a:gd name="T16" fmla="*/ 0 w 31"/>
                <a:gd name="T17" fmla="*/ 3 h 20"/>
                <a:gd name="T18" fmla="*/ 1 w 3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8"/>
                    <a:pt x="31" y="17"/>
                    <a:pt x="30" y="16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156"/>
            <p:cNvSpPr/>
            <p:nvPr>
              <p:custDataLst>
                <p:tags r:id="rId27"/>
              </p:custDataLst>
            </p:nvPr>
          </p:nvSpPr>
          <p:spPr bwMode="auto">
            <a:xfrm>
              <a:off x="1644650" y="1604965"/>
              <a:ext cx="71438" cy="112713"/>
            </a:xfrm>
            <a:custGeom>
              <a:avLst/>
              <a:gdLst>
                <a:gd name="T0" fmla="*/ 18 w 19"/>
                <a:gd name="T1" fmla="*/ 0 h 30"/>
                <a:gd name="T2" fmla="*/ 17 w 19"/>
                <a:gd name="T3" fmla="*/ 0 h 30"/>
                <a:gd name="T4" fmla="*/ 15 w 19"/>
                <a:gd name="T5" fmla="*/ 1 h 30"/>
                <a:gd name="T6" fmla="*/ 0 w 19"/>
                <a:gd name="T7" fmla="*/ 26 h 30"/>
                <a:gd name="T8" fmla="*/ 1 w 19"/>
                <a:gd name="T9" fmla="*/ 30 h 30"/>
                <a:gd name="T10" fmla="*/ 4 w 19"/>
                <a:gd name="T11" fmla="*/ 29 h 30"/>
                <a:gd name="T12" fmla="*/ 19 w 19"/>
                <a:gd name="T13" fmla="*/ 3 h 30"/>
                <a:gd name="T14" fmla="*/ 19 w 19"/>
                <a:gd name="T15" fmla="*/ 1 h 30"/>
                <a:gd name="T16" fmla="*/ 18 w 19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9"/>
                    <a:pt x="1" y="30"/>
                  </a:cubicBezTo>
                  <a:cubicBezTo>
                    <a:pt x="2" y="30"/>
                    <a:pt x="4" y="30"/>
                    <a:pt x="4" y="2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157"/>
            <p:cNvSpPr/>
            <p:nvPr>
              <p:custDataLst>
                <p:tags r:id="rId28"/>
              </p:custDataLst>
            </p:nvPr>
          </p:nvSpPr>
          <p:spPr bwMode="auto">
            <a:xfrm>
              <a:off x="1817688" y="1296989"/>
              <a:ext cx="74613" cy="115888"/>
            </a:xfrm>
            <a:custGeom>
              <a:avLst/>
              <a:gdLst>
                <a:gd name="T0" fmla="*/ 2 w 20"/>
                <a:gd name="T1" fmla="*/ 30 h 31"/>
                <a:gd name="T2" fmla="*/ 5 w 20"/>
                <a:gd name="T3" fmla="*/ 29 h 31"/>
                <a:gd name="T4" fmla="*/ 20 w 20"/>
                <a:gd name="T5" fmla="*/ 4 h 31"/>
                <a:gd name="T6" fmla="*/ 19 w 20"/>
                <a:gd name="T7" fmla="*/ 1 h 31"/>
                <a:gd name="T8" fmla="*/ 18 w 20"/>
                <a:gd name="T9" fmla="*/ 0 h 31"/>
                <a:gd name="T10" fmla="*/ 16 w 20"/>
                <a:gd name="T11" fmla="*/ 2 h 31"/>
                <a:gd name="T12" fmla="*/ 1 w 20"/>
                <a:gd name="T13" fmla="*/ 27 h 31"/>
                <a:gd name="T14" fmla="*/ 2 w 2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2" y="30"/>
                  </a:moveTo>
                  <a:cubicBezTo>
                    <a:pt x="3" y="31"/>
                    <a:pt x="4" y="31"/>
                    <a:pt x="5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1" y="30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5" name="Freeform 111"/>
          <p:cNvSpPr>
            <a:spLocks noEditPoints="1"/>
          </p:cNvSpPr>
          <p:nvPr>
            <p:custDataLst>
              <p:tags r:id="rId29"/>
            </p:custDataLst>
          </p:nvPr>
        </p:nvSpPr>
        <p:spPr bwMode="auto">
          <a:xfrm>
            <a:off x="10815485" y="1262336"/>
            <a:ext cx="468000" cy="437996"/>
          </a:xfrm>
          <a:custGeom>
            <a:avLst/>
            <a:gdLst>
              <a:gd name="T0" fmla="*/ 98 w 132"/>
              <a:gd name="T1" fmla="*/ 9 h 128"/>
              <a:gd name="T2" fmla="*/ 11 w 132"/>
              <a:gd name="T3" fmla="*/ 32 h 128"/>
              <a:gd name="T4" fmla="*/ 34 w 132"/>
              <a:gd name="T5" fmla="*/ 119 h 128"/>
              <a:gd name="T6" fmla="*/ 121 w 132"/>
              <a:gd name="T7" fmla="*/ 96 h 128"/>
              <a:gd name="T8" fmla="*/ 125 w 132"/>
              <a:gd name="T9" fmla="*/ 55 h 128"/>
              <a:gd name="T10" fmla="*/ 125 w 132"/>
              <a:gd name="T11" fmla="*/ 65 h 128"/>
              <a:gd name="T12" fmla="*/ 97 w 132"/>
              <a:gd name="T13" fmla="*/ 79 h 128"/>
              <a:gd name="T14" fmla="*/ 125 w 132"/>
              <a:gd name="T15" fmla="*/ 55 h 128"/>
              <a:gd name="T16" fmla="*/ 123 w 132"/>
              <a:gd name="T17" fmla="*/ 46 h 128"/>
              <a:gd name="T18" fmla="*/ 93 w 132"/>
              <a:gd name="T19" fmla="*/ 77 h 128"/>
              <a:gd name="T20" fmla="*/ 119 w 132"/>
              <a:gd name="T21" fmla="*/ 36 h 128"/>
              <a:gd name="T22" fmla="*/ 111 w 132"/>
              <a:gd name="T23" fmla="*/ 25 h 128"/>
              <a:gd name="T24" fmla="*/ 116 w 132"/>
              <a:gd name="T25" fmla="*/ 31 h 128"/>
              <a:gd name="T26" fmla="*/ 79 w 132"/>
              <a:gd name="T27" fmla="*/ 69 h 128"/>
              <a:gd name="T28" fmla="*/ 110 w 132"/>
              <a:gd name="T29" fmla="*/ 24 h 128"/>
              <a:gd name="T30" fmla="*/ 68 w 132"/>
              <a:gd name="T31" fmla="*/ 5 h 128"/>
              <a:gd name="T32" fmla="*/ 77 w 132"/>
              <a:gd name="T33" fmla="*/ 6 h 128"/>
              <a:gd name="T34" fmla="*/ 68 w 132"/>
              <a:gd name="T35" fmla="*/ 17 h 128"/>
              <a:gd name="T36" fmla="*/ 68 w 132"/>
              <a:gd name="T37" fmla="*/ 24 h 128"/>
              <a:gd name="T38" fmla="*/ 85 w 132"/>
              <a:gd name="T39" fmla="*/ 8 h 128"/>
              <a:gd name="T40" fmla="*/ 95 w 132"/>
              <a:gd name="T41" fmla="*/ 12 h 128"/>
              <a:gd name="T42" fmla="*/ 68 w 132"/>
              <a:gd name="T43" fmla="*/ 24 h 128"/>
              <a:gd name="T44" fmla="*/ 99 w 132"/>
              <a:gd name="T45" fmla="*/ 14 h 128"/>
              <a:gd name="T46" fmla="*/ 106 w 132"/>
              <a:gd name="T47" fmla="*/ 20 h 128"/>
              <a:gd name="T48" fmla="*/ 68 w 132"/>
              <a:gd name="T49" fmla="*/ 59 h 128"/>
              <a:gd name="T50" fmla="*/ 115 w 132"/>
              <a:gd name="T51" fmla="*/ 97 h 128"/>
              <a:gd name="T52" fmla="*/ 95 w 132"/>
              <a:gd name="T53" fmla="*/ 116 h 128"/>
              <a:gd name="T54" fmla="*/ 51 w 132"/>
              <a:gd name="T55" fmla="*/ 121 h 128"/>
              <a:gd name="T56" fmla="*/ 19 w 132"/>
              <a:gd name="T57" fmla="*/ 100 h 128"/>
              <a:gd name="T58" fmla="*/ 7 w 132"/>
              <a:gd name="T59" fmla="*/ 57 h 128"/>
              <a:gd name="T60" fmla="*/ 24 w 132"/>
              <a:gd name="T61" fmla="*/ 22 h 128"/>
              <a:gd name="T62" fmla="*/ 62 w 132"/>
              <a:gd name="T63" fmla="*/ 5 h 128"/>
              <a:gd name="T64" fmla="*/ 64 w 132"/>
              <a:gd name="T65" fmla="*/ 64 h 128"/>
              <a:gd name="T66" fmla="*/ 116 w 132"/>
              <a:gd name="T67" fmla="*/ 96 h 128"/>
              <a:gd name="T68" fmla="*/ 119 w 132"/>
              <a:gd name="T69" fmla="*/ 92 h 128"/>
              <a:gd name="T70" fmla="*/ 125 w 132"/>
              <a:gd name="T71" fmla="*/ 72 h 128"/>
              <a:gd name="T72" fmla="*/ 119 w 132"/>
              <a:gd name="T73" fmla="*/ 9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2" h="128">
                <a:moveTo>
                  <a:pt x="128" y="47"/>
                </a:moveTo>
                <a:cubicBezTo>
                  <a:pt x="123" y="31"/>
                  <a:pt x="113" y="17"/>
                  <a:pt x="98" y="9"/>
                </a:cubicBezTo>
                <a:cubicBezTo>
                  <a:pt x="88" y="3"/>
                  <a:pt x="77" y="0"/>
                  <a:pt x="66" y="0"/>
                </a:cubicBezTo>
                <a:cubicBezTo>
                  <a:pt x="43" y="0"/>
                  <a:pt x="22" y="12"/>
                  <a:pt x="11" y="32"/>
                </a:cubicBezTo>
                <a:cubicBezTo>
                  <a:pt x="2" y="47"/>
                  <a:pt x="0" y="64"/>
                  <a:pt x="4" y="81"/>
                </a:cubicBezTo>
                <a:cubicBezTo>
                  <a:pt x="9" y="97"/>
                  <a:pt x="19" y="111"/>
                  <a:pt x="34" y="119"/>
                </a:cubicBezTo>
                <a:cubicBezTo>
                  <a:pt x="44" y="125"/>
                  <a:pt x="55" y="128"/>
                  <a:pt x="66" y="128"/>
                </a:cubicBezTo>
                <a:cubicBezTo>
                  <a:pt x="89" y="128"/>
                  <a:pt x="110" y="116"/>
                  <a:pt x="121" y="96"/>
                </a:cubicBezTo>
                <a:cubicBezTo>
                  <a:pt x="130" y="81"/>
                  <a:pt x="132" y="64"/>
                  <a:pt x="128" y="47"/>
                </a:cubicBezTo>
                <a:close/>
                <a:moveTo>
                  <a:pt x="125" y="55"/>
                </a:moveTo>
                <a:cubicBezTo>
                  <a:pt x="125" y="58"/>
                  <a:pt x="125" y="61"/>
                  <a:pt x="125" y="65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97" y="79"/>
                  <a:pt x="97" y="79"/>
                  <a:pt x="97" y="79"/>
                </a:cubicBezTo>
                <a:cubicBezTo>
                  <a:pt x="124" y="52"/>
                  <a:pt x="124" y="52"/>
                  <a:pt x="124" y="52"/>
                </a:cubicBezTo>
                <a:lnTo>
                  <a:pt x="125" y="55"/>
                </a:lnTo>
                <a:close/>
                <a:moveTo>
                  <a:pt x="120" y="38"/>
                </a:moveTo>
                <a:cubicBezTo>
                  <a:pt x="121" y="41"/>
                  <a:pt x="122" y="43"/>
                  <a:pt x="123" y="46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93" y="77"/>
                  <a:pt x="93" y="77"/>
                  <a:pt x="93" y="77"/>
                </a:cubicBezTo>
                <a:cubicBezTo>
                  <a:pt x="84" y="71"/>
                  <a:pt x="84" y="71"/>
                  <a:pt x="84" y="71"/>
                </a:cubicBezTo>
                <a:cubicBezTo>
                  <a:pt x="119" y="36"/>
                  <a:pt x="119" y="36"/>
                  <a:pt x="119" y="36"/>
                </a:cubicBezTo>
                <a:lnTo>
                  <a:pt x="120" y="38"/>
                </a:lnTo>
                <a:close/>
                <a:moveTo>
                  <a:pt x="111" y="25"/>
                </a:moveTo>
                <a:cubicBezTo>
                  <a:pt x="112" y="26"/>
                  <a:pt x="113" y="27"/>
                  <a:pt x="113" y="28"/>
                </a:cubicBezTo>
                <a:cubicBezTo>
                  <a:pt x="114" y="29"/>
                  <a:pt x="115" y="30"/>
                  <a:pt x="116" y="31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79" y="69"/>
                  <a:pt x="79" y="69"/>
                  <a:pt x="79" y="69"/>
                </a:cubicBezTo>
                <a:cubicBezTo>
                  <a:pt x="70" y="64"/>
                  <a:pt x="70" y="64"/>
                  <a:pt x="70" y="64"/>
                </a:cubicBezTo>
                <a:cubicBezTo>
                  <a:pt x="110" y="24"/>
                  <a:pt x="110" y="24"/>
                  <a:pt x="110" y="24"/>
                </a:cubicBezTo>
                <a:lnTo>
                  <a:pt x="111" y="25"/>
                </a:lnTo>
                <a:close/>
                <a:moveTo>
                  <a:pt x="68" y="5"/>
                </a:moveTo>
                <a:cubicBezTo>
                  <a:pt x="70" y="5"/>
                  <a:pt x="70" y="5"/>
                  <a:pt x="70" y="5"/>
                </a:cubicBezTo>
                <a:cubicBezTo>
                  <a:pt x="72" y="5"/>
                  <a:pt x="75" y="5"/>
                  <a:pt x="77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68" y="17"/>
                  <a:pt x="68" y="17"/>
                  <a:pt x="68" y="17"/>
                </a:cubicBezTo>
                <a:lnTo>
                  <a:pt x="68" y="5"/>
                </a:lnTo>
                <a:close/>
                <a:moveTo>
                  <a:pt x="68" y="24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8" y="9"/>
                  <a:pt x="91" y="10"/>
                  <a:pt x="93" y="11"/>
                </a:cubicBezTo>
                <a:cubicBezTo>
                  <a:pt x="95" y="12"/>
                  <a:pt x="95" y="12"/>
                  <a:pt x="95" y="12"/>
                </a:cubicBezTo>
                <a:cubicBezTo>
                  <a:pt x="68" y="38"/>
                  <a:pt x="68" y="38"/>
                  <a:pt x="68" y="38"/>
                </a:cubicBezTo>
                <a:lnTo>
                  <a:pt x="68" y="24"/>
                </a:lnTo>
                <a:close/>
                <a:moveTo>
                  <a:pt x="68" y="45"/>
                </a:moveTo>
                <a:cubicBezTo>
                  <a:pt x="99" y="14"/>
                  <a:pt x="99" y="14"/>
                  <a:pt x="99" y="14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2" y="17"/>
                  <a:pt x="104" y="18"/>
                  <a:pt x="106" y="20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68" y="59"/>
                  <a:pt x="68" y="59"/>
                  <a:pt x="68" y="59"/>
                </a:cubicBezTo>
                <a:lnTo>
                  <a:pt x="68" y="45"/>
                </a:lnTo>
                <a:close/>
                <a:moveTo>
                  <a:pt x="115" y="97"/>
                </a:moveTo>
                <a:cubicBezTo>
                  <a:pt x="113" y="100"/>
                  <a:pt x="111" y="104"/>
                  <a:pt x="108" y="106"/>
                </a:cubicBezTo>
                <a:cubicBezTo>
                  <a:pt x="104" y="110"/>
                  <a:pt x="100" y="113"/>
                  <a:pt x="95" y="116"/>
                </a:cubicBezTo>
                <a:cubicBezTo>
                  <a:pt x="86" y="121"/>
                  <a:pt x="76" y="123"/>
                  <a:pt x="66" y="123"/>
                </a:cubicBezTo>
                <a:cubicBezTo>
                  <a:pt x="61" y="123"/>
                  <a:pt x="56" y="123"/>
                  <a:pt x="51" y="121"/>
                </a:cubicBezTo>
                <a:cubicBezTo>
                  <a:pt x="46" y="120"/>
                  <a:pt x="41" y="118"/>
                  <a:pt x="36" y="115"/>
                </a:cubicBezTo>
                <a:cubicBezTo>
                  <a:pt x="29" y="111"/>
                  <a:pt x="23" y="106"/>
                  <a:pt x="19" y="100"/>
                </a:cubicBezTo>
                <a:cubicBezTo>
                  <a:pt x="14" y="94"/>
                  <a:pt x="11" y="87"/>
                  <a:pt x="9" y="79"/>
                </a:cubicBezTo>
                <a:cubicBezTo>
                  <a:pt x="7" y="72"/>
                  <a:pt x="6" y="64"/>
                  <a:pt x="7" y="57"/>
                </a:cubicBezTo>
                <a:cubicBezTo>
                  <a:pt x="8" y="49"/>
                  <a:pt x="11" y="41"/>
                  <a:pt x="15" y="34"/>
                </a:cubicBezTo>
                <a:cubicBezTo>
                  <a:pt x="17" y="30"/>
                  <a:pt x="21" y="25"/>
                  <a:pt x="24" y="22"/>
                </a:cubicBezTo>
                <a:cubicBezTo>
                  <a:pt x="28" y="18"/>
                  <a:pt x="32" y="15"/>
                  <a:pt x="37" y="12"/>
                </a:cubicBezTo>
                <a:cubicBezTo>
                  <a:pt x="44" y="8"/>
                  <a:pt x="53" y="5"/>
                  <a:pt x="62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5"/>
                  <a:pt x="64" y="66"/>
                  <a:pt x="65" y="66"/>
                </a:cubicBezTo>
                <a:cubicBezTo>
                  <a:pt x="116" y="96"/>
                  <a:pt x="116" y="96"/>
                  <a:pt x="116" y="96"/>
                </a:cubicBezTo>
                <a:lnTo>
                  <a:pt x="115" y="97"/>
                </a:lnTo>
                <a:close/>
                <a:moveTo>
                  <a:pt x="119" y="92"/>
                </a:moveTo>
                <a:cubicBezTo>
                  <a:pt x="110" y="87"/>
                  <a:pt x="110" y="87"/>
                  <a:pt x="110" y="87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3" y="81"/>
                  <a:pt x="121" y="86"/>
                  <a:pt x="119" y="90"/>
                </a:cubicBezTo>
                <a:lnTo>
                  <a:pt x="119" y="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合 95"/>
          <p:cNvGrpSpPr/>
          <p:nvPr>
            <p:custDataLst>
              <p:tags r:id="rId30"/>
            </p:custDataLst>
          </p:nvPr>
        </p:nvGrpSpPr>
        <p:grpSpPr>
          <a:xfrm>
            <a:off x="5468862" y="3605800"/>
            <a:ext cx="468000" cy="468000"/>
            <a:chOff x="4411663" y="304800"/>
            <a:chExt cx="481013" cy="481013"/>
          </a:xfrm>
          <a:solidFill>
            <a:schemeClr val="accent4"/>
          </a:solidFill>
        </p:grpSpPr>
        <p:sp>
          <p:nvSpPr>
            <p:cNvPr id="97" name="Freeform 228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4411663" y="304800"/>
              <a:ext cx="481013" cy="48101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6 w 128"/>
                <a:gd name="T11" fmla="*/ 106 h 128"/>
                <a:gd name="T12" fmla="*/ 87 w 128"/>
                <a:gd name="T13" fmla="*/ 119 h 128"/>
                <a:gd name="T14" fmla="*/ 64 w 128"/>
                <a:gd name="T15" fmla="*/ 123 h 128"/>
                <a:gd name="T16" fmla="*/ 41 w 128"/>
                <a:gd name="T17" fmla="*/ 119 h 128"/>
                <a:gd name="T18" fmla="*/ 22 w 128"/>
                <a:gd name="T19" fmla="*/ 106 h 128"/>
                <a:gd name="T20" fmla="*/ 9 w 128"/>
                <a:gd name="T21" fmla="*/ 87 h 128"/>
                <a:gd name="T22" fmla="*/ 5 w 128"/>
                <a:gd name="T23" fmla="*/ 64 h 128"/>
                <a:gd name="T24" fmla="*/ 9 w 128"/>
                <a:gd name="T25" fmla="*/ 41 h 128"/>
                <a:gd name="T26" fmla="*/ 22 w 128"/>
                <a:gd name="T27" fmla="*/ 22 h 128"/>
                <a:gd name="T28" fmla="*/ 41 w 128"/>
                <a:gd name="T29" fmla="*/ 9 h 128"/>
                <a:gd name="T30" fmla="*/ 87 w 128"/>
                <a:gd name="T31" fmla="*/ 9 h 128"/>
                <a:gd name="T32" fmla="*/ 106 w 128"/>
                <a:gd name="T33" fmla="*/ 22 h 128"/>
                <a:gd name="T34" fmla="*/ 119 w 128"/>
                <a:gd name="T35" fmla="*/ 41 h 128"/>
                <a:gd name="T36" fmla="*/ 123 w 128"/>
                <a:gd name="T37" fmla="*/ 64 h 128"/>
                <a:gd name="T38" fmla="*/ 119 w 128"/>
                <a:gd name="T39" fmla="*/ 87 h 128"/>
                <a:gd name="T40" fmla="*/ 106 w 128"/>
                <a:gd name="T4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6" y="106"/>
                  </a:moveTo>
                  <a:cubicBezTo>
                    <a:pt x="101" y="111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1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7" y="27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56" y="3"/>
                    <a:pt x="72" y="3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11" y="27"/>
                    <a:pt x="116" y="34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2" y="101"/>
                    <a:pt x="106" y="10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Oval 229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637088" y="530225"/>
              <a:ext cx="30163" cy="3016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30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4576763" y="381000"/>
              <a:ext cx="150813" cy="330200"/>
            </a:xfrm>
            <a:custGeom>
              <a:avLst/>
              <a:gdLst>
                <a:gd name="T0" fmla="*/ 40 w 40"/>
                <a:gd name="T1" fmla="*/ 43 h 88"/>
                <a:gd name="T2" fmla="*/ 40 w 40"/>
                <a:gd name="T3" fmla="*/ 43 h 88"/>
                <a:gd name="T4" fmla="*/ 22 w 40"/>
                <a:gd name="T5" fmla="*/ 2 h 88"/>
                <a:gd name="T6" fmla="*/ 18 w 40"/>
                <a:gd name="T7" fmla="*/ 2 h 88"/>
                <a:gd name="T8" fmla="*/ 0 w 40"/>
                <a:gd name="T9" fmla="*/ 43 h 88"/>
                <a:gd name="T10" fmla="*/ 0 w 40"/>
                <a:gd name="T11" fmla="*/ 44 h 88"/>
                <a:gd name="T12" fmla="*/ 0 w 40"/>
                <a:gd name="T13" fmla="*/ 45 h 88"/>
                <a:gd name="T14" fmla="*/ 0 w 40"/>
                <a:gd name="T15" fmla="*/ 45 h 88"/>
                <a:gd name="T16" fmla="*/ 18 w 40"/>
                <a:gd name="T17" fmla="*/ 86 h 88"/>
                <a:gd name="T18" fmla="*/ 22 w 40"/>
                <a:gd name="T19" fmla="*/ 86 h 88"/>
                <a:gd name="T20" fmla="*/ 40 w 40"/>
                <a:gd name="T21" fmla="*/ 45 h 88"/>
                <a:gd name="T22" fmla="*/ 40 w 40"/>
                <a:gd name="T23" fmla="*/ 44 h 88"/>
                <a:gd name="T24" fmla="*/ 40 w 40"/>
                <a:gd name="T25" fmla="*/ 44 h 88"/>
                <a:gd name="T26" fmla="*/ 40 w 40"/>
                <a:gd name="T27" fmla="*/ 44 h 88"/>
                <a:gd name="T28" fmla="*/ 40 w 40"/>
                <a:gd name="T29" fmla="*/ 43 h 88"/>
                <a:gd name="T30" fmla="*/ 20 w 40"/>
                <a:gd name="T31" fmla="*/ 80 h 88"/>
                <a:gd name="T32" fmla="*/ 4 w 40"/>
                <a:gd name="T33" fmla="*/ 44 h 88"/>
                <a:gd name="T34" fmla="*/ 20 w 40"/>
                <a:gd name="T35" fmla="*/ 9 h 88"/>
                <a:gd name="T36" fmla="*/ 36 w 40"/>
                <a:gd name="T37" fmla="*/ 44 h 88"/>
                <a:gd name="T38" fmla="*/ 20 w 40"/>
                <a:gd name="T3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88"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8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8"/>
                    <a:pt x="21" y="88"/>
                    <a:pt x="22" y="8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3"/>
                    <a:pt x="40" y="43"/>
                  </a:cubicBezTo>
                  <a:close/>
                  <a:moveTo>
                    <a:pt x="20" y="80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20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spc="300" dirty="0">
                <a:latin typeface="+mj-ea"/>
                <a:ea typeface="+mj-ea"/>
              </a:rPr>
              <a:t>项目范围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5984443" y="987610"/>
            <a:ext cx="216000" cy="5003800"/>
            <a:chOff x="5984443" y="987610"/>
            <a:chExt cx="216000" cy="50038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6096000" y="987610"/>
              <a:ext cx="0" cy="500380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35" name="椭圆 34"/>
            <p:cNvSpPr/>
            <p:nvPr/>
          </p:nvSpPr>
          <p:spPr>
            <a:xfrm>
              <a:off x="5984443" y="1452664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984443" y="3143128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984443" y="4833593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5080000" y="1554262"/>
            <a:ext cx="203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39" name="直接连接符 38"/>
          <p:cNvCxnSpPr/>
          <p:nvPr/>
        </p:nvCxnSpPr>
        <p:spPr>
          <a:xfrm>
            <a:off x="5080000" y="3251128"/>
            <a:ext cx="203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/>
          <p:nvPr/>
        </p:nvCxnSpPr>
        <p:spPr>
          <a:xfrm>
            <a:off x="5080000" y="4941593"/>
            <a:ext cx="203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1" name="文本框 40"/>
          <p:cNvSpPr txBox="1"/>
          <p:nvPr/>
        </p:nvSpPr>
        <p:spPr>
          <a:xfrm>
            <a:off x="1723860" y="1391615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/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用户与权限管理</a:t>
            </a:r>
            <a:endParaRPr lang="zh-CN" altLang="en-US" sz="28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115170" y="3088750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游客服务系统</a:t>
            </a:r>
            <a:endParaRPr lang="zh-CN" altLang="en-US" sz="28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25630" y="4709952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/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政府监管部门接口</a:t>
            </a:r>
            <a:endParaRPr lang="zh-CN" altLang="en-US" sz="28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76294" y="1336968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/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景区基础数据管理</a:t>
            </a:r>
            <a:endParaRPr lang="zh-CN" altLang="en-US" sz="28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76294" y="3031899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景区管理方平台</a:t>
            </a:r>
            <a:endParaRPr lang="zh-CN" altLang="en-US" sz="28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676294" y="4709952"/>
            <a:ext cx="327336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旅游企业和旅行社接口</a:t>
            </a:r>
            <a:endParaRPr lang="zh-CN" altLang="en-US" sz="2800" b="1" spc="3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687312" y="2985510"/>
            <a:ext cx="504000" cy="504000"/>
            <a:chOff x="7982080" y="4240456"/>
            <a:chExt cx="504000" cy="504000"/>
          </a:xfrm>
        </p:grpSpPr>
        <p:sp>
          <p:nvSpPr>
            <p:cNvPr id="72" name="椭圆 71"/>
            <p:cNvSpPr/>
            <p:nvPr/>
          </p:nvSpPr>
          <p:spPr>
            <a:xfrm>
              <a:off x="7982080" y="4240456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108"/>
            <p:cNvSpPr>
              <a:spLocks noChangeAspect="1" noEditPoints="1"/>
            </p:cNvSpPr>
            <p:nvPr/>
          </p:nvSpPr>
          <p:spPr bwMode="auto">
            <a:xfrm>
              <a:off x="8054080" y="4382788"/>
              <a:ext cx="360000" cy="219337"/>
            </a:xfrm>
            <a:custGeom>
              <a:avLst/>
              <a:gdLst>
                <a:gd name="T0" fmla="*/ 126 w 128"/>
                <a:gd name="T1" fmla="*/ 74 h 78"/>
                <a:gd name="T2" fmla="*/ 114 w 128"/>
                <a:gd name="T3" fmla="*/ 74 h 78"/>
                <a:gd name="T4" fmla="*/ 114 w 128"/>
                <a:gd name="T5" fmla="*/ 50 h 78"/>
                <a:gd name="T6" fmla="*/ 108 w 128"/>
                <a:gd name="T7" fmla="*/ 44 h 78"/>
                <a:gd name="T8" fmla="*/ 94 w 128"/>
                <a:gd name="T9" fmla="*/ 44 h 78"/>
                <a:gd name="T10" fmla="*/ 88 w 128"/>
                <a:gd name="T11" fmla="*/ 50 h 78"/>
                <a:gd name="T12" fmla="*/ 88 w 128"/>
                <a:gd name="T13" fmla="*/ 74 h 78"/>
                <a:gd name="T14" fmla="*/ 77 w 128"/>
                <a:gd name="T15" fmla="*/ 74 h 78"/>
                <a:gd name="T16" fmla="*/ 77 w 128"/>
                <a:gd name="T17" fmla="*/ 6 h 78"/>
                <a:gd name="T18" fmla="*/ 71 w 128"/>
                <a:gd name="T19" fmla="*/ 0 h 78"/>
                <a:gd name="T20" fmla="*/ 57 w 128"/>
                <a:gd name="T21" fmla="*/ 0 h 78"/>
                <a:gd name="T22" fmla="*/ 51 w 128"/>
                <a:gd name="T23" fmla="*/ 6 h 78"/>
                <a:gd name="T24" fmla="*/ 51 w 128"/>
                <a:gd name="T25" fmla="*/ 74 h 78"/>
                <a:gd name="T26" fmla="*/ 40 w 128"/>
                <a:gd name="T27" fmla="*/ 74 h 78"/>
                <a:gd name="T28" fmla="*/ 40 w 128"/>
                <a:gd name="T29" fmla="*/ 35 h 78"/>
                <a:gd name="T30" fmla="*/ 34 w 128"/>
                <a:gd name="T31" fmla="*/ 29 h 78"/>
                <a:gd name="T32" fmla="*/ 20 w 128"/>
                <a:gd name="T33" fmla="*/ 29 h 78"/>
                <a:gd name="T34" fmla="*/ 14 w 128"/>
                <a:gd name="T35" fmla="*/ 35 h 78"/>
                <a:gd name="T36" fmla="*/ 14 w 128"/>
                <a:gd name="T37" fmla="*/ 74 h 78"/>
                <a:gd name="T38" fmla="*/ 2 w 128"/>
                <a:gd name="T39" fmla="*/ 74 h 78"/>
                <a:gd name="T40" fmla="*/ 0 w 128"/>
                <a:gd name="T41" fmla="*/ 76 h 78"/>
                <a:gd name="T42" fmla="*/ 2 w 128"/>
                <a:gd name="T43" fmla="*/ 78 h 78"/>
                <a:gd name="T44" fmla="*/ 126 w 128"/>
                <a:gd name="T45" fmla="*/ 78 h 78"/>
                <a:gd name="T46" fmla="*/ 128 w 128"/>
                <a:gd name="T47" fmla="*/ 76 h 78"/>
                <a:gd name="T48" fmla="*/ 126 w 128"/>
                <a:gd name="T49" fmla="*/ 74 h 78"/>
                <a:gd name="T50" fmla="*/ 36 w 128"/>
                <a:gd name="T51" fmla="*/ 74 h 78"/>
                <a:gd name="T52" fmla="*/ 18 w 128"/>
                <a:gd name="T53" fmla="*/ 74 h 78"/>
                <a:gd name="T54" fmla="*/ 18 w 128"/>
                <a:gd name="T55" fmla="*/ 34 h 78"/>
                <a:gd name="T56" fmla="*/ 36 w 128"/>
                <a:gd name="T57" fmla="*/ 34 h 78"/>
                <a:gd name="T58" fmla="*/ 36 w 128"/>
                <a:gd name="T59" fmla="*/ 74 h 78"/>
                <a:gd name="T60" fmla="*/ 73 w 128"/>
                <a:gd name="T61" fmla="*/ 74 h 78"/>
                <a:gd name="T62" fmla="*/ 55 w 128"/>
                <a:gd name="T63" fmla="*/ 74 h 78"/>
                <a:gd name="T64" fmla="*/ 55 w 128"/>
                <a:gd name="T65" fmla="*/ 4 h 78"/>
                <a:gd name="T66" fmla="*/ 73 w 128"/>
                <a:gd name="T67" fmla="*/ 4 h 78"/>
                <a:gd name="T68" fmla="*/ 73 w 128"/>
                <a:gd name="T69" fmla="*/ 74 h 78"/>
                <a:gd name="T70" fmla="*/ 110 w 128"/>
                <a:gd name="T71" fmla="*/ 74 h 78"/>
                <a:gd name="T72" fmla="*/ 92 w 128"/>
                <a:gd name="T73" fmla="*/ 74 h 78"/>
                <a:gd name="T74" fmla="*/ 92 w 128"/>
                <a:gd name="T75" fmla="*/ 49 h 78"/>
                <a:gd name="T76" fmla="*/ 110 w 128"/>
                <a:gd name="T77" fmla="*/ 49 h 78"/>
                <a:gd name="T78" fmla="*/ 110 w 128"/>
                <a:gd name="T7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78">
                  <a:moveTo>
                    <a:pt x="126" y="74"/>
                  </a:moveTo>
                  <a:cubicBezTo>
                    <a:pt x="114" y="74"/>
                    <a:pt x="114" y="74"/>
                    <a:pt x="114" y="74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4" y="47"/>
                    <a:pt x="112" y="44"/>
                    <a:pt x="108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0" y="44"/>
                    <a:pt x="88" y="47"/>
                    <a:pt x="88" y="50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2"/>
                    <a:pt x="75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1" y="2"/>
                    <a:pt x="51" y="6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2"/>
                    <a:pt x="38" y="29"/>
                    <a:pt x="34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6" y="29"/>
                    <a:pt x="14" y="32"/>
                    <a:pt x="14" y="3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5"/>
                    <a:pt x="0" y="76"/>
                  </a:cubicBezTo>
                  <a:cubicBezTo>
                    <a:pt x="0" y="77"/>
                    <a:pt x="1" y="78"/>
                    <a:pt x="2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8" y="77"/>
                    <a:pt x="128" y="76"/>
                  </a:cubicBezTo>
                  <a:cubicBezTo>
                    <a:pt x="128" y="75"/>
                    <a:pt x="127" y="74"/>
                    <a:pt x="126" y="74"/>
                  </a:cubicBezTo>
                  <a:close/>
                  <a:moveTo>
                    <a:pt x="36" y="74"/>
                  </a:moveTo>
                  <a:cubicBezTo>
                    <a:pt x="18" y="74"/>
                    <a:pt x="18" y="74"/>
                    <a:pt x="18" y="7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36" y="34"/>
                    <a:pt x="36" y="34"/>
                    <a:pt x="36" y="34"/>
                  </a:cubicBezTo>
                  <a:lnTo>
                    <a:pt x="36" y="74"/>
                  </a:lnTo>
                  <a:close/>
                  <a:moveTo>
                    <a:pt x="73" y="74"/>
                  </a:moveTo>
                  <a:cubicBezTo>
                    <a:pt x="55" y="74"/>
                    <a:pt x="55" y="74"/>
                    <a:pt x="55" y="7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lnTo>
                    <a:pt x="73" y="74"/>
                  </a:lnTo>
                  <a:close/>
                  <a:moveTo>
                    <a:pt x="110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10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687312" y="4699168"/>
            <a:ext cx="504000" cy="504000"/>
            <a:chOff x="7982080" y="5312514"/>
            <a:chExt cx="504000" cy="504000"/>
          </a:xfrm>
        </p:grpSpPr>
        <p:sp>
          <p:nvSpPr>
            <p:cNvPr id="75" name="椭圆 74"/>
            <p:cNvSpPr/>
            <p:nvPr/>
          </p:nvSpPr>
          <p:spPr>
            <a:xfrm>
              <a:off x="7982080" y="5312514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Freeform 96"/>
            <p:cNvSpPr>
              <a:spLocks noChangeAspect="1" noEditPoints="1"/>
            </p:cNvSpPr>
            <p:nvPr/>
          </p:nvSpPr>
          <p:spPr bwMode="auto">
            <a:xfrm>
              <a:off x="8072080" y="5401977"/>
              <a:ext cx="324000" cy="325074"/>
            </a:xfrm>
            <a:custGeom>
              <a:avLst/>
              <a:gdLst>
                <a:gd name="T0" fmla="*/ 64 w 128"/>
                <a:gd name="T1" fmla="*/ 128 h 128"/>
                <a:gd name="T2" fmla="*/ 20 w 128"/>
                <a:gd name="T3" fmla="*/ 24 h 128"/>
                <a:gd name="T4" fmla="*/ 48 w 128"/>
                <a:gd name="T5" fmla="*/ 7 h 128"/>
                <a:gd name="T6" fmla="*/ 33 w 128"/>
                <a:gd name="T7" fmla="*/ 30 h 128"/>
                <a:gd name="T8" fmla="*/ 21 w 128"/>
                <a:gd name="T9" fmla="*/ 26 h 128"/>
                <a:gd name="T10" fmla="*/ 5 w 128"/>
                <a:gd name="T11" fmla="*/ 60 h 128"/>
                <a:gd name="T12" fmla="*/ 16 w 128"/>
                <a:gd name="T13" fmla="*/ 29 h 128"/>
                <a:gd name="T14" fmla="*/ 30 w 128"/>
                <a:gd name="T15" fmla="*/ 35 h 128"/>
                <a:gd name="T16" fmla="*/ 24 w 128"/>
                <a:gd name="T17" fmla="*/ 62 h 128"/>
                <a:gd name="T18" fmla="*/ 17 w 128"/>
                <a:gd name="T19" fmla="*/ 98 h 128"/>
                <a:gd name="T20" fmla="*/ 9 w 128"/>
                <a:gd name="T21" fmla="*/ 87 h 128"/>
                <a:gd name="T22" fmla="*/ 24 w 128"/>
                <a:gd name="T23" fmla="*/ 66 h 128"/>
                <a:gd name="T24" fmla="*/ 30 w 128"/>
                <a:gd name="T25" fmla="*/ 93 h 128"/>
                <a:gd name="T26" fmla="*/ 48 w 128"/>
                <a:gd name="T27" fmla="*/ 121 h 128"/>
                <a:gd name="T28" fmla="*/ 20 w 128"/>
                <a:gd name="T29" fmla="*/ 104 h 128"/>
                <a:gd name="T30" fmla="*/ 31 w 128"/>
                <a:gd name="T31" fmla="*/ 98 h 128"/>
                <a:gd name="T32" fmla="*/ 49 w 128"/>
                <a:gd name="T33" fmla="*/ 119 h 128"/>
                <a:gd name="T34" fmla="*/ 62 w 128"/>
                <a:gd name="T35" fmla="*/ 122 h 128"/>
                <a:gd name="T36" fmla="*/ 37 w 128"/>
                <a:gd name="T37" fmla="*/ 97 h 128"/>
                <a:gd name="T38" fmla="*/ 60 w 128"/>
                <a:gd name="T39" fmla="*/ 92 h 128"/>
                <a:gd name="T40" fmla="*/ 62 w 128"/>
                <a:gd name="T41" fmla="*/ 88 h 128"/>
                <a:gd name="T42" fmla="*/ 34 w 128"/>
                <a:gd name="T43" fmla="*/ 92 h 128"/>
                <a:gd name="T44" fmla="*/ 29 w 128"/>
                <a:gd name="T45" fmla="*/ 66 h 128"/>
                <a:gd name="T46" fmla="*/ 62 w 128"/>
                <a:gd name="T47" fmla="*/ 62 h 128"/>
                <a:gd name="T48" fmla="*/ 34 w 128"/>
                <a:gd name="T49" fmla="*/ 38 h 128"/>
                <a:gd name="T50" fmla="*/ 60 w 128"/>
                <a:gd name="T51" fmla="*/ 40 h 128"/>
                <a:gd name="T52" fmla="*/ 62 w 128"/>
                <a:gd name="T53" fmla="*/ 36 h 128"/>
                <a:gd name="T54" fmla="*/ 36 w 128"/>
                <a:gd name="T55" fmla="*/ 32 h 128"/>
                <a:gd name="T56" fmla="*/ 60 w 128"/>
                <a:gd name="T57" fmla="*/ 7 h 128"/>
                <a:gd name="T58" fmla="*/ 111 w 128"/>
                <a:gd name="T59" fmla="*/ 30 h 128"/>
                <a:gd name="T60" fmla="*/ 119 w 128"/>
                <a:gd name="T61" fmla="*/ 41 h 128"/>
                <a:gd name="T62" fmla="*/ 104 w 128"/>
                <a:gd name="T63" fmla="*/ 62 h 128"/>
                <a:gd name="T64" fmla="*/ 98 w 128"/>
                <a:gd name="T65" fmla="*/ 35 h 128"/>
                <a:gd name="T66" fmla="*/ 80 w 128"/>
                <a:gd name="T67" fmla="*/ 7 h 128"/>
                <a:gd name="T68" fmla="*/ 108 w 128"/>
                <a:gd name="T69" fmla="*/ 24 h 128"/>
                <a:gd name="T70" fmla="*/ 97 w 128"/>
                <a:gd name="T71" fmla="*/ 30 h 128"/>
                <a:gd name="T72" fmla="*/ 79 w 128"/>
                <a:gd name="T73" fmla="*/ 9 h 128"/>
                <a:gd name="T74" fmla="*/ 66 w 128"/>
                <a:gd name="T75" fmla="*/ 6 h 128"/>
                <a:gd name="T76" fmla="*/ 91 w 128"/>
                <a:gd name="T77" fmla="*/ 31 h 128"/>
                <a:gd name="T78" fmla="*/ 68 w 128"/>
                <a:gd name="T79" fmla="*/ 36 h 128"/>
                <a:gd name="T80" fmla="*/ 66 w 128"/>
                <a:gd name="T81" fmla="*/ 40 h 128"/>
                <a:gd name="T82" fmla="*/ 94 w 128"/>
                <a:gd name="T83" fmla="*/ 36 h 128"/>
                <a:gd name="T84" fmla="*/ 99 w 128"/>
                <a:gd name="T85" fmla="*/ 62 h 128"/>
                <a:gd name="T86" fmla="*/ 66 w 128"/>
                <a:gd name="T87" fmla="*/ 66 h 128"/>
                <a:gd name="T88" fmla="*/ 94 w 128"/>
                <a:gd name="T89" fmla="*/ 90 h 128"/>
                <a:gd name="T90" fmla="*/ 68 w 128"/>
                <a:gd name="T91" fmla="*/ 88 h 128"/>
                <a:gd name="T92" fmla="*/ 66 w 128"/>
                <a:gd name="T93" fmla="*/ 122 h 128"/>
                <a:gd name="T94" fmla="*/ 90 w 128"/>
                <a:gd name="T95" fmla="*/ 95 h 128"/>
                <a:gd name="T96" fmla="*/ 80 w 128"/>
                <a:gd name="T97" fmla="*/ 112 h 128"/>
                <a:gd name="T98" fmla="*/ 108 w 128"/>
                <a:gd name="T99" fmla="*/ 104 h 128"/>
                <a:gd name="T100" fmla="*/ 80 w 128"/>
                <a:gd name="T101" fmla="*/ 121 h 128"/>
                <a:gd name="T102" fmla="*/ 95 w 128"/>
                <a:gd name="T103" fmla="*/ 98 h 128"/>
                <a:gd name="T104" fmla="*/ 107 w 128"/>
                <a:gd name="T105" fmla="*/ 102 h 128"/>
                <a:gd name="T106" fmla="*/ 123 w 128"/>
                <a:gd name="T107" fmla="*/ 68 h 128"/>
                <a:gd name="T108" fmla="*/ 112 w 128"/>
                <a:gd name="T109" fmla="*/ 99 h 128"/>
                <a:gd name="T110" fmla="*/ 98 w 128"/>
                <a:gd name="T111" fmla="*/ 93 h 128"/>
                <a:gd name="T112" fmla="*/ 104 w 128"/>
                <a:gd name="T11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20" y="24"/>
                  </a:moveTo>
                  <a:cubicBezTo>
                    <a:pt x="21" y="23"/>
                    <a:pt x="21" y="23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43" y="8"/>
                    <a:pt x="46" y="7"/>
                    <a:pt x="48" y="7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3" y="15"/>
                    <a:pt x="37" y="22"/>
                    <a:pt x="33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7" y="29"/>
                    <a:pt x="24" y="28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lnTo>
                    <a:pt x="20" y="24"/>
                  </a:lnTo>
                  <a:close/>
                  <a:moveTo>
                    <a:pt x="5" y="60"/>
                  </a:moveTo>
                  <a:cubicBezTo>
                    <a:pt x="5" y="54"/>
                    <a:pt x="7" y="47"/>
                    <a:pt x="9" y="41"/>
                  </a:cubicBezTo>
                  <a:cubicBezTo>
                    <a:pt x="11" y="37"/>
                    <a:pt x="13" y="33"/>
                    <a:pt x="15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1" y="31"/>
                    <a:pt x="25" y="33"/>
                    <a:pt x="29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6" y="44"/>
                    <a:pt x="24" y="52"/>
                    <a:pt x="24" y="6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5" y="62"/>
                    <a:pt x="5" y="62"/>
                    <a:pt x="5" y="62"/>
                  </a:cubicBezTo>
                  <a:lnTo>
                    <a:pt x="5" y="60"/>
                  </a:lnTo>
                  <a:close/>
                  <a:moveTo>
                    <a:pt x="17" y="98"/>
                  </a:moveTo>
                  <a:cubicBezTo>
                    <a:pt x="16" y="99"/>
                    <a:pt x="16" y="99"/>
                    <a:pt x="16" y="9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3" y="95"/>
                    <a:pt x="11" y="91"/>
                    <a:pt x="9" y="87"/>
                  </a:cubicBezTo>
                  <a:cubicBezTo>
                    <a:pt x="7" y="81"/>
                    <a:pt x="5" y="74"/>
                    <a:pt x="5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76"/>
                    <a:pt x="26" y="84"/>
                    <a:pt x="29" y="92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25" y="95"/>
                    <a:pt x="21" y="97"/>
                    <a:pt x="17" y="98"/>
                  </a:cubicBezTo>
                  <a:close/>
                  <a:moveTo>
                    <a:pt x="48" y="121"/>
                  </a:moveTo>
                  <a:cubicBezTo>
                    <a:pt x="46" y="121"/>
                    <a:pt x="43" y="120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21" y="105"/>
                    <a:pt x="21" y="105"/>
                    <a:pt x="20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7" y="99"/>
                    <a:pt x="31" y="98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7" y="106"/>
                    <a:pt x="43" y="113"/>
                    <a:pt x="49" y="119"/>
                  </a:cubicBezTo>
                  <a:cubicBezTo>
                    <a:pt x="54" y="123"/>
                    <a:pt x="54" y="123"/>
                    <a:pt x="54" y="123"/>
                  </a:cubicBezTo>
                  <a:lnTo>
                    <a:pt x="48" y="121"/>
                  </a:lnTo>
                  <a:close/>
                  <a:moveTo>
                    <a:pt x="62" y="122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55" y="118"/>
                    <a:pt x="52" y="115"/>
                    <a:pt x="48" y="112"/>
                  </a:cubicBezTo>
                  <a:cubicBezTo>
                    <a:pt x="44" y="107"/>
                    <a:pt x="40" y="103"/>
                    <a:pt x="37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5" y="94"/>
                    <a:pt x="53" y="93"/>
                    <a:pt x="60" y="92"/>
                  </a:cubicBezTo>
                  <a:cubicBezTo>
                    <a:pt x="62" y="92"/>
                    <a:pt x="62" y="92"/>
                    <a:pt x="62" y="92"/>
                  </a:cubicBezTo>
                  <a:lnTo>
                    <a:pt x="62" y="122"/>
                  </a:lnTo>
                  <a:close/>
                  <a:moveTo>
                    <a:pt x="62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2" y="88"/>
                    <a:pt x="44" y="89"/>
                    <a:pt x="36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1" y="83"/>
                    <a:pt x="29" y="76"/>
                    <a:pt x="29" y="68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88"/>
                  </a:lnTo>
                  <a:close/>
                  <a:moveTo>
                    <a:pt x="62" y="62"/>
                  </a:moveTo>
                  <a:cubicBezTo>
                    <a:pt x="29" y="62"/>
                    <a:pt x="29" y="62"/>
                    <a:pt x="29" y="62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52"/>
                    <a:pt x="31" y="45"/>
                    <a:pt x="34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39"/>
                    <a:pt x="52" y="40"/>
                    <a:pt x="60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2" y="62"/>
                  </a:lnTo>
                  <a:close/>
                  <a:moveTo>
                    <a:pt x="62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3" y="35"/>
                    <a:pt x="45" y="34"/>
                    <a:pt x="38" y="3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0" y="25"/>
                    <a:pt x="44" y="21"/>
                    <a:pt x="48" y="17"/>
                  </a:cubicBezTo>
                  <a:cubicBezTo>
                    <a:pt x="52" y="13"/>
                    <a:pt x="55" y="10"/>
                    <a:pt x="60" y="7"/>
                  </a:cubicBezTo>
                  <a:cubicBezTo>
                    <a:pt x="62" y="6"/>
                    <a:pt x="62" y="6"/>
                    <a:pt x="62" y="6"/>
                  </a:cubicBezTo>
                  <a:lnTo>
                    <a:pt x="62" y="36"/>
                  </a:lnTo>
                  <a:close/>
                  <a:moveTo>
                    <a:pt x="111" y="30"/>
                  </a:moveTo>
                  <a:cubicBezTo>
                    <a:pt x="112" y="29"/>
                    <a:pt x="112" y="29"/>
                    <a:pt x="112" y="29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5" y="33"/>
                    <a:pt x="117" y="37"/>
                    <a:pt x="119" y="41"/>
                  </a:cubicBezTo>
                  <a:cubicBezTo>
                    <a:pt x="121" y="47"/>
                    <a:pt x="123" y="54"/>
                    <a:pt x="123" y="60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52"/>
                    <a:pt x="102" y="44"/>
                    <a:pt x="98" y="36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3"/>
                    <a:pt x="107" y="31"/>
                    <a:pt x="111" y="30"/>
                  </a:cubicBezTo>
                  <a:close/>
                  <a:moveTo>
                    <a:pt x="80" y="7"/>
                  </a:moveTo>
                  <a:cubicBezTo>
                    <a:pt x="82" y="7"/>
                    <a:pt x="85" y="8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07" y="23"/>
                    <a:pt x="107" y="23"/>
                    <a:pt x="108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4" y="28"/>
                    <a:pt x="101" y="29"/>
                    <a:pt x="97" y="3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1" y="22"/>
                    <a:pt x="85" y="15"/>
                    <a:pt x="79" y="9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80" y="7"/>
                  </a:lnTo>
                  <a:close/>
                  <a:moveTo>
                    <a:pt x="66" y="6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73" y="10"/>
                    <a:pt x="76" y="13"/>
                    <a:pt x="80" y="16"/>
                  </a:cubicBezTo>
                  <a:cubicBezTo>
                    <a:pt x="84" y="21"/>
                    <a:pt x="88" y="25"/>
                    <a:pt x="91" y="31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3" y="34"/>
                    <a:pt x="75" y="35"/>
                    <a:pt x="68" y="36"/>
                  </a:cubicBezTo>
                  <a:cubicBezTo>
                    <a:pt x="66" y="36"/>
                    <a:pt x="66" y="36"/>
                    <a:pt x="66" y="36"/>
                  </a:cubicBezTo>
                  <a:lnTo>
                    <a:pt x="66" y="6"/>
                  </a:lnTo>
                  <a:close/>
                  <a:moveTo>
                    <a:pt x="66" y="40"/>
                  </a:moveTo>
                  <a:cubicBezTo>
                    <a:pt x="68" y="40"/>
                    <a:pt x="68" y="40"/>
                    <a:pt x="68" y="40"/>
                  </a:cubicBezTo>
                  <a:cubicBezTo>
                    <a:pt x="76" y="40"/>
                    <a:pt x="84" y="39"/>
                    <a:pt x="92" y="37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7" y="45"/>
                    <a:pt x="99" y="52"/>
                    <a:pt x="99" y="60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66" y="62"/>
                    <a:pt x="66" y="62"/>
                    <a:pt x="66" y="62"/>
                  </a:cubicBezTo>
                  <a:lnTo>
                    <a:pt x="66" y="40"/>
                  </a:lnTo>
                  <a:close/>
                  <a:moveTo>
                    <a:pt x="66" y="66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76"/>
                    <a:pt x="97" y="83"/>
                    <a:pt x="94" y="90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84" y="89"/>
                    <a:pt x="76" y="88"/>
                    <a:pt x="68" y="88"/>
                  </a:cubicBezTo>
                  <a:cubicBezTo>
                    <a:pt x="66" y="88"/>
                    <a:pt x="66" y="88"/>
                    <a:pt x="66" y="88"/>
                  </a:cubicBezTo>
                  <a:lnTo>
                    <a:pt x="66" y="66"/>
                  </a:lnTo>
                  <a:close/>
                  <a:moveTo>
                    <a:pt x="66" y="122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5" y="93"/>
                    <a:pt x="83" y="94"/>
                    <a:pt x="90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8" y="103"/>
                    <a:pt x="84" y="107"/>
                    <a:pt x="80" y="112"/>
                  </a:cubicBezTo>
                  <a:cubicBezTo>
                    <a:pt x="76" y="115"/>
                    <a:pt x="73" y="118"/>
                    <a:pt x="68" y="121"/>
                  </a:cubicBezTo>
                  <a:lnTo>
                    <a:pt x="66" y="122"/>
                  </a:lnTo>
                  <a:close/>
                  <a:moveTo>
                    <a:pt x="108" y="104"/>
                  </a:moveTo>
                  <a:cubicBezTo>
                    <a:pt x="107" y="105"/>
                    <a:pt x="107" y="105"/>
                    <a:pt x="106" y="106"/>
                  </a:cubicBezTo>
                  <a:cubicBezTo>
                    <a:pt x="101" y="112"/>
                    <a:pt x="94" y="116"/>
                    <a:pt x="87" y="119"/>
                  </a:cubicBezTo>
                  <a:cubicBezTo>
                    <a:pt x="85" y="120"/>
                    <a:pt x="82" y="121"/>
                    <a:pt x="80" y="121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9" y="119"/>
                    <a:pt x="79" y="119"/>
                    <a:pt x="79" y="119"/>
                  </a:cubicBezTo>
                  <a:cubicBezTo>
                    <a:pt x="85" y="113"/>
                    <a:pt x="91" y="106"/>
                    <a:pt x="95" y="98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1" y="99"/>
                    <a:pt x="104" y="100"/>
                    <a:pt x="107" y="102"/>
                  </a:cubicBezTo>
                  <a:cubicBezTo>
                    <a:pt x="109" y="103"/>
                    <a:pt x="109" y="103"/>
                    <a:pt x="109" y="103"/>
                  </a:cubicBezTo>
                  <a:lnTo>
                    <a:pt x="108" y="104"/>
                  </a:lnTo>
                  <a:close/>
                  <a:moveTo>
                    <a:pt x="123" y="68"/>
                  </a:moveTo>
                  <a:cubicBezTo>
                    <a:pt x="123" y="74"/>
                    <a:pt x="121" y="81"/>
                    <a:pt x="119" y="87"/>
                  </a:cubicBezTo>
                  <a:cubicBezTo>
                    <a:pt x="117" y="91"/>
                    <a:pt x="115" y="95"/>
                    <a:pt x="113" y="98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1" y="98"/>
                    <a:pt x="111" y="98"/>
                    <a:pt x="111" y="98"/>
                  </a:cubicBezTo>
                  <a:cubicBezTo>
                    <a:pt x="107" y="97"/>
                    <a:pt x="103" y="95"/>
                    <a:pt x="99" y="94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2" y="84"/>
                    <a:pt x="104" y="76"/>
                    <a:pt x="104" y="68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23" y="66"/>
                    <a:pt x="123" y="66"/>
                    <a:pt x="123" y="66"/>
                  </a:cubicBezTo>
                  <a:lnTo>
                    <a:pt x="123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008701" y="2987611"/>
            <a:ext cx="504000" cy="504000"/>
            <a:chOff x="4613213" y="4247997"/>
            <a:chExt cx="504000" cy="504000"/>
          </a:xfrm>
        </p:grpSpPr>
        <p:sp>
          <p:nvSpPr>
            <p:cNvPr id="78" name="椭圆 77"/>
            <p:cNvSpPr/>
            <p:nvPr/>
          </p:nvSpPr>
          <p:spPr>
            <a:xfrm>
              <a:off x="4613213" y="4247997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70"/>
            <p:cNvSpPr>
              <a:spLocks noChangeAspect="1" noEditPoints="1"/>
            </p:cNvSpPr>
            <p:nvPr/>
          </p:nvSpPr>
          <p:spPr bwMode="auto">
            <a:xfrm>
              <a:off x="4703213" y="4337463"/>
              <a:ext cx="324000" cy="325068"/>
            </a:xfrm>
            <a:custGeom>
              <a:avLst/>
              <a:gdLst>
                <a:gd name="T0" fmla="*/ 111 w 128"/>
                <a:gd name="T1" fmla="*/ 62 h 128"/>
                <a:gd name="T2" fmla="*/ 68 w 128"/>
                <a:gd name="T3" fmla="*/ 17 h 128"/>
                <a:gd name="T4" fmla="*/ 66 w 128"/>
                <a:gd name="T5" fmla="*/ 2 h 128"/>
                <a:gd name="T6" fmla="*/ 62 w 128"/>
                <a:gd name="T7" fmla="*/ 2 h 128"/>
                <a:gd name="T8" fmla="*/ 60 w 128"/>
                <a:gd name="T9" fmla="*/ 17 h 128"/>
                <a:gd name="T10" fmla="*/ 17 w 128"/>
                <a:gd name="T11" fmla="*/ 62 h 128"/>
                <a:gd name="T12" fmla="*/ 0 w 128"/>
                <a:gd name="T13" fmla="*/ 64 h 128"/>
                <a:gd name="T14" fmla="*/ 17 w 128"/>
                <a:gd name="T15" fmla="*/ 66 h 128"/>
                <a:gd name="T16" fmla="*/ 60 w 128"/>
                <a:gd name="T17" fmla="*/ 111 h 128"/>
                <a:gd name="T18" fmla="*/ 62 w 128"/>
                <a:gd name="T19" fmla="*/ 126 h 128"/>
                <a:gd name="T20" fmla="*/ 66 w 128"/>
                <a:gd name="T21" fmla="*/ 126 h 128"/>
                <a:gd name="T22" fmla="*/ 68 w 128"/>
                <a:gd name="T23" fmla="*/ 111 h 128"/>
                <a:gd name="T24" fmla="*/ 111 w 128"/>
                <a:gd name="T25" fmla="*/ 66 h 128"/>
                <a:gd name="T26" fmla="*/ 128 w 128"/>
                <a:gd name="T27" fmla="*/ 64 h 128"/>
                <a:gd name="T28" fmla="*/ 62 w 128"/>
                <a:gd name="T29" fmla="*/ 106 h 128"/>
                <a:gd name="T30" fmla="*/ 48 w 128"/>
                <a:gd name="T31" fmla="*/ 103 h 128"/>
                <a:gd name="T32" fmla="*/ 25 w 128"/>
                <a:gd name="T33" fmla="*/ 80 h 128"/>
                <a:gd name="T34" fmla="*/ 22 w 128"/>
                <a:gd name="T35" fmla="*/ 66 h 128"/>
                <a:gd name="T36" fmla="*/ 62 w 128"/>
                <a:gd name="T37" fmla="*/ 106 h 128"/>
                <a:gd name="T38" fmla="*/ 22 w 128"/>
                <a:gd name="T39" fmla="*/ 62 h 128"/>
                <a:gd name="T40" fmla="*/ 25 w 128"/>
                <a:gd name="T41" fmla="*/ 48 h 128"/>
                <a:gd name="T42" fmla="*/ 48 w 128"/>
                <a:gd name="T43" fmla="*/ 25 h 128"/>
                <a:gd name="T44" fmla="*/ 62 w 128"/>
                <a:gd name="T45" fmla="*/ 22 h 128"/>
                <a:gd name="T46" fmla="*/ 106 w 128"/>
                <a:gd name="T47" fmla="*/ 68 h 128"/>
                <a:gd name="T48" fmla="*/ 94 w 128"/>
                <a:gd name="T49" fmla="*/ 94 h 128"/>
                <a:gd name="T50" fmla="*/ 68 w 128"/>
                <a:gd name="T51" fmla="*/ 106 h 128"/>
                <a:gd name="T52" fmla="*/ 66 w 128"/>
                <a:gd name="T53" fmla="*/ 66 h 128"/>
                <a:gd name="T54" fmla="*/ 106 w 128"/>
                <a:gd name="T55" fmla="*/ 68 h 128"/>
                <a:gd name="T56" fmla="*/ 66 w 128"/>
                <a:gd name="T57" fmla="*/ 22 h 128"/>
                <a:gd name="T58" fmla="*/ 80 w 128"/>
                <a:gd name="T59" fmla="*/ 25 h 128"/>
                <a:gd name="T60" fmla="*/ 103 w 128"/>
                <a:gd name="T61" fmla="*/ 48 h 128"/>
                <a:gd name="T62" fmla="*/ 106 w 128"/>
                <a:gd name="T63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8">
                  <a:moveTo>
                    <a:pt x="126" y="62"/>
                  </a:moveTo>
                  <a:cubicBezTo>
                    <a:pt x="111" y="62"/>
                    <a:pt x="111" y="62"/>
                    <a:pt x="111" y="62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09" y="38"/>
                    <a:pt x="90" y="19"/>
                    <a:pt x="68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38" y="19"/>
                    <a:pt x="19" y="38"/>
                    <a:pt x="17" y="6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90"/>
                    <a:pt x="38" y="109"/>
                    <a:pt x="60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3" y="128"/>
                    <a:pt x="64" y="128"/>
                  </a:cubicBezTo>
                  <a:cubicBezTo>
                    <a:pt x="65" y="128"/>
                    <a:pt x="66" y="127"/>
                    <a:pt x="66" y="126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90" y="109"/>
                    <a:pt x="109" y="90"/>
                    <a:pt x="111" y="68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7" y="66"/>
                    <a:pt x="128" y="65"/>
                    <a:pt x="128" y="64"/>
                  </a:cubicBezTo>
                  <a:cubicBezTo>
                    <a:pt x="128" y="63"/>
                    <a:pt x="127" y="62"/>
                    <a:pt x="126" y="62"/>
                  </a:cubicBezTo>
                  <a:close/>
                  <a:moveTo>
                    <a:pt x="62" y="106"/>
                  </a:moveTo>
                  <a:cubicBezTo>
                    <a:pt x="60" y="106"/>
                    <a:pt x="60" y="106"/>
                    <a:pt x="60" y="106"/>
                  </a:cubicBezTo>
                  <a:cubicBezTo>
                    <a:pt x="56" y="106"/>
                    <a:pt x="52" y="105"/>
                    <a:pt x="48" y="103"/>
                  </a:cubicBezTo>
                  <a:cubicBezTo>
                    <a:pt x="43" y="101"/>
                    <a:pt x="38" y="98"/>
                    <a:pt x="34" y="94"/>
                  </a:cubicBezTo>
                  <a:cubicBezTo>
                    <a:pt x="30" y="90"/>
                    <a:pt x="27" y="85"/>
                    <a:pt x="25" y="80"/>
                  </a:cubicBezTo>
                  <a:cubicBezTo>
                    <a:pt x="23" y="76"/>
                    <a:pt x="22" y="72"/>
                    <a:pt x="22" y="6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106"/>
                  </a:lnTo>
                  <a:close/>
                  <a:moveTo>
                    <a:pt x="62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6"/>
                    <a:pt x="23" y="52"/>
                    <a:pt x="25" y="48"/>
                  </a:cubicBezTo>
                  <a:cubicBezTo>
                    <a:pt x="27" y="43"/>
                    <a:pt x="30" y="38"/>
                    <a:pt x="34" y="34"/>
                  </a:cubicBezTo>
                  <a:cubicBezTo>
                    <a:pt x="38" y="30"/>
                    <a:pt x="43" y="27"/>
                    <a:pt x="48" y="25"/>
                  </a:cubicBezTo>
                  <a:cubicBezTo>
                    <a:pt x="52" y="23"/>
                    <a:pt x="56" y="22"/>
                    <a:pt x="60" y="22"/>
                  </a:cubicBezTo>
                  <a:cubicBezTo>
                    <a:pt x="62" y="22"/>
                    <a:pt x="62" y="22"/>
                    <a:pt x="62" y="22"/>
                  </a:cubicBezTo>
                  <a:lnTo>
                    <a:pt x="62" y="62"/>
                  </a:lnTo>
                  <a:close/>
                  <a:moveTo>
                    <a:pt x="106" y="68"/>
                  </a:moveTo>
                  <a:cubicBezTo>
                    <a:pt x="106" y="72"/>
                    <a:pt x="105" y="76"/>
                    <a:pt x="103" y="80"/>
                  </a:cubicBezTo>
                  <a:cubicBezTo>
                    <a:pt x="101" y="85"/>
                    <a:pt x="98" y="90"/>
                    <a:pt x="94" y="94"/>
                  </a:cubicBezTo>
                  <a:cubicBezTo>
                    <a:pt x="90" y="98"/>
                    <a:pt x="85" y="101"/>
                    <a:pt x="80" y="103"/>
                  </a:cubicBezTo>
                  <a:cubicBezTo>
                    <a:pt x="76" y="105"/>
                    <a:pt x="72" y="106"/>
                    <a:pt x="6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06" y="66"/>
                    <a:pt x="106" y="66"/>
                    <a:pt x="106" y="66"/>
                  </a:cubicBezTo>
                  <a:lnTo>
                    <a:pt x="106" y="68"/>
                  </a:lnTo>
                  <a:close/>
                  <a:moveTo>
                    <a:pt x="66" y="6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72" y="22"/>
                    <a:pt x="76" y="23"/>
                    <a:pt x="80" y="25"/>
                  </a:cubicBezTo>
                  <a:cubicBezTo>
                    <a:pt x="85" y="27"/>
                    <a:pt x="90" y="30"/>
                    <a:pt x="94" y="34"/>
                  </a:cubicBezTo>
                  <a:cubicBezTo>
                    <a:pt x="98" y="38"/>
                    <a:pt x="101" y="43"/>
                    <a:pt x="103" y="48"/>
                  </a:cubicBezTo>
                  <a:cubicBezTo>
                    <a:pt x="105" y="52"/>
                    <a:pt x="106" y="56"/>
                    <a:pt x="106" y="60"/>
                  </a:cubicBezTo>
                  <a:cubicBezTo>
                    <a:pt x="106" y="62"/>
                    <a:pt x="106" y="62"/>
                    <a:pt x="106" y="62"/>
                  </a:cubicBezTo>
                  <a:lnTo>
                    <a:pt x="66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687312" y="1325209"/>
            <a:ext cx="504000" cy="504000"/>
            <a:chOff x="7982080" y="3120819"/>
            <a:chExt cx="504000" cy="504000"/>
          </a:xfrm>
        </p:grpSpPr>
        <p:sp>
          <p:nvSpPr>
            <p:cNvPr id="81" name="椭圆 80"/>
            <p:cNvSpPr/>
            <p:nvPr/>
          </p:nvSpPr>
          <p:spPr>
            <a:xfrm>
              <a:off x="7982080" y="3120819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Freeform 73"/>
            <p:cNvSpPr>
              <a:spLocks noChangeAspect="1" noEditPoints="1"/>
            </p:cNvSpPr>
            <p:nvPr/>
          </p:nvSpPr>
          <p:spPr bwMode="auto">
            <a:xfrm>
              <a:off x="8072080" y="3190343"/>
              <a:ext cx="324000" cy="364952"/>
            </a:xfrm>
            <a:custGeom>
              <a:avLst/>
              <a:gdLst>
                <a:gd name="T0" fmla="*/ 114 w 114"/>
                <a:gd name="T1" fmla="*/ 95 h 128"/>
                <a:gd name="T2" fmla="*/ 114 w 114"/>
                <a:gd name="T3" fmla="*/ 34 h 128"/>
                <a:gd name="T4" fmla="*/ 112 w 114"/>
                <a:gd name="T5" fmla="*/ 32 h 128"/>
                <a:gd name="T6" fmla="*/ 58 w 114"/>
                <a:gd name="T7" fmla="*/ 1 h 128"/>
                <a:gd name="T8" fmla="*/ 57 w 114"/>
                <a:gd name="T9" fmla="*/ 0 h 128"/>
                <a:gd name="T10" fmla="*/ 56 w 114"/>
                <a:gd name="T11" fmla="*/ 1 h 128"/>
                <a:gd name="T12" fmla="*/ 1 w 114"/>
                <a:gd name="T13" fmla="*/ 32 h 128"/>
                <a:gd name="T14" fmla="*/ 0 w 114"/>
                <a:gd name="T15" fmla="*/ 34 h 128"/>
                <a:gd name="T16" fmla="*/ 0 w 114"/>
                <a:gd name="T17" fmla="*/ 94 h 128"/>
                <a:gd name="T18" fmla="*/ 0 w 114"/>
                <a:gd name="T19" fmla="*/ 95 h 128"/>
                <a:gd name="T20" fmla="*/ 1 w 114"/>
                <a:gd name="T21" fmla="*/ 97 h 128"/>
                <a:gd name="T22" fmla="*/ 56 w 114"/>
                <a:gd name="T23" fmla="*/ 128 h 128"/>
                <a:gd name="T24" fmla="*/ 58 w 114"/>
                <a:gd name="T25" fmla="*/ 128 h 128"/>
                <a:gd name="T26" fmla="*/ 112 w 114"/>
                <a:gd name="T27" fmla="*/ 97 h 128"/>
                <a:gd name="T28" fmla="*/ 114 w 114"/>
                <a:gd name="T29" fmla="*/ 95 h 128"/>
                <a:gd name="T30" fmla="*/ 55 w 114"/>
                <a:gd name="T31" fmla="*/ 122 h 128"/>
                <a:gd name="T32" fmla="*/ 5 w 114"/>
                <a:gd name="T33" fmla="*/ 93 h 128"/>
                <a:gd name="T34" fmla="*/ 5 w 114"/>
                <a:gd name="T35" fmla="*/ 38 h 128"/>
                <a:gd name="T36" fmla="*/ 55 w 114"/>
                <a:gd name="T37" fmla="*/ 67 h 128"/>
                <a:gd name="T38" fmla="*/ 55 w 114"/>
                <a:gd name="T39" fmla="*/ 122 h 128"/>
                <a:gd name="T40" fmla="*/ 57 w 114"/>
                <a:gd name="T41" fmla="*/ 63 h 128"/>
                <a:gd name="T42" fmla="*/ 7 w 114"/>
                <a:gd name="T43" fmla="*/ 34 h 128"/>
                <a:gd name="T44" fmla="*/ 57 w 114"/>
                <a:gd name="T45" fmla="*/ 5 h 128"/>
                <a:gd name="T46" fmla="*/ 107 w 114"/>
                <a:gd name="T47" fmla="*/ 34 h 128"/>
                <a:gd name="T48" fmla="*/ 57 w 114"/>
                <a:gd name="T49" fmla="*/ 63 h 128"/>
                <a:gd name="T50" fmla="*/ 109 w 114"/>
                <a:gd name="T51" fmla="*/ 93 h 128"/>
                <a:gd name="T52" fmla="*/ 59 w 114"/>
                <a:gd name="T53" fmla="*/ 122 h 128"/>
                <a:gd name="T54" fmla="*/ 59 w 114"/>
                <a:gd name="T55" fmla="*/ 67 h 128"/>
                <a:gd name="T56" fmla="*/ 109 w 114"/>
                <a:gd name="T57" fmla="*/ 38 h 128"/>
                <a:gd name="T58" fmla="*/ 109 w 114"/>
                <a:gd name="T59" fmla="*/ 9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128">
                  <a:moveTo>
                    <a:pt x="114" y="95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3" y="32"/>
                    <a:pt x="112" y="3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57" y="0"/>
                    <a:pt x="56" y="0"/>
                    <a:pt x="56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cubicBezTo>
                    <a:pt x="0" y="95"/>
                    <a:pt x="1" y="96"/>
                    <a:pt x="1" y="97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7" y="128"/>
                    <a:pt x="58" y="128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6"/>
                    <a:pt x="114" y="95"/>
                    <a:pt x="114" y="95"/>
                  </a:cubicBezTo>
                  <a:close/>
                  <a:moveTo>
                    <a:pt x="55" y="122"/>
                  </a:moveTo>
                  <a:cubicBezTo>
                    <a:pt x="5" y="93"/>
                    <a:pt x="5" y="93"/>
                    <a:pt x="5" y="93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5" y="67"/>
                    <a:pt x="55" y="67"/>
                    <a:pt x="55" y="67"/>
                  </a:cubicBezTo>
                  <a:lnTo>
                    <a:pt x="55" y="122"/>
                  </a:lnTo>
                  <a:close/>
                  <a:moveTo>
                    <a:pt x="57" y="63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57" y="63"/>
                  </a:lnTo>
                  <a:close/>
                  <a:moveTo>
                    <a:pt x="109" y="93"/>
                  </a:moveTo>
                  <a:cubicBezTo>
                    <a:pt x="59" y="122"/>
                    <a:pt x="59" y="122"/>
                    <a:pt x="59" y="122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09" y="38"/>
                    <a:pt x="109" y="38"/>
                    <a:pt x="109" y="38"/>
                  </a:cubicBezTo>
                  <a:lnTo>
                    <a:pt x="109" y="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008701" y="4697483"/>
            <a:ext cx="504000" cy="504000"/>
            <a:chOff x="4613213" y="5317762"/>
            <a:chExt cx="504000" cy="504000"/>
          </a:xfrm>
        </p:grpSpPr>
        <p:sp>
          <p:nvSpPr>
            <p:cNvPr id="84" name="椭圆 83"/>
            <p:cNvSpPr/>
            <p:nvPr/>
          </p:nvSpPr>
          <p:spPr>
            <a:xfrm>
              <a:off x="4613213" y="5317762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85" name="组合 84"/>
            <p:cNvGrpSpPr>
              <a:grpSpLocks noChangeAspect="1"/>
            </p:cNvGrpSpPr>
            <p:nvPr/>
          </p:nvGrpSpPr>
          <p:grpSpPr>
            <a:xfrm>
              <a:off x="4775213" y="5422357"/>
              <a:ext cx="180000" cy="294810"/>
              <a:chOff x="8350250" y="5110163"/>
              <a:chExt cx="293688" cy="481012"/>
            </a:xfrm>
            <a:solidFill>
              <a:srgbClr val="FFFFFF"/>
            </a:solidFill>
          </p:grpSpPr>
          <p:sp>
            <p:nvSpPr>
              <p:cNvPr id="86" name="Freeform 52"/>
              <p:cNvSpPr/>
              <p:nvPr/>
            </p:nvSpPr>
            <p:spPr bwMode="auto">
              <a:xfrm>
                <a:off x="8350250" y="5327650"/>
                <a:ext cx="293688" cy="263525"/>
              </a:xfrm>
              <a:custGeom>
                <a:avLst/>
                <a:gdLst>
                  <a:gd name="T0" fmla="*/ 69 w 78"/>
                  <a:gd name="T1" fmla="*/ 65 h 70"/>
                  <a:gd name="T2" fmla="*/ 41 w 78"/>
                  <a:gd name="T3" fmla="*/ 65 h 70"/>
                  <a:gd name="T4" fmla="*/ 41 w 78"/>
                  <a:gd name="T5" fmla="*/ 43 h 70"/>
                  <a:gd name="T6" fmla="*/ 43 w 78"/>
                  <a:gd name="T7" fmla="*/ 42 h 70"/>
                  <a:gd name="T8" fmla="*/ 78 w 78"/>
                  <a:gd name="T9" fmla="*/ 3 h 70"/>
                  <a:gd name="T10" fmla="*/ 76 w 78"/>
                  <a:gd name="T11" fmla="*/ 0 h 70"/>
                  <a:gd name="T12" fmla="*/ 74 w 78"/>
                  <a:gd name="T13" fmla="*/ 3 h 70"/>
                  <a:gd name="T14" fmla="*/ 64 w 78"/>
                  <a:gd name="T15" fmla="*/ 27 h 70"/>
                  <a:gd name="T16" fmla="*/ 39 w 78"/>
                  <a:gd name="T17" fmla="*/ 38 h 70"/>
                  <a:gd name="T18" fmla="*/ 14 w 78"/>
                  <a:gd name="T19" fmla="*/ 27 h 70"/>
                  <a:gd name="T20" fmla="*/ 4 w 78"/>
                  <a:gd name="T21" fmla="*/ 4 h 70"/>
                  <a:gd name="T22" fmla="*/ 4 w 78"/>
                  <a:gd name="T23" fmla="*/ 3 h 70"/>
                  <a:gd name="T24" fmla="*/ 2 w 78"/>
                  <a:gd name="T25" fmla="*/ 0 h 70"/>
                  <a:gd name="T26" fmla="*/ 0 w 78"/>
                  <a:gd name="T27" fmla="*/ 2 h 70"/>
                  <a:gd name="T28" fmla="*/ 0 w 78"/>
                  <a:gd name="T29" fmla="*/ 4 h 70"/>
                  <a:gd name="T30" fmla="*/ 35 w 78"/>
                  <a:gd name="T31" fmla="*/ 42 h 70"/>
                  <a:gd name="T32" fmla="*/ 37 w 78"/>
                  <a:gd name="T33" fmla="*/ 43 h 70"/>
                  <a:gd name="T34" fmla="*/ 37 w 78"/>
                  <a:gd name="T35" fmla="*/ 65 h 70"/>
                  <a:gd name="T36" fmla="*/ 9 w 78"/>
                  <a:gd name="T37" fmla="*/ 65 h 70"/>
                  <a:gd name="T38" fmla="*/ 7 w 78"/>
                  <a:gd name="T39" fmla="*/ 68 h 70"/>
                  <a:gd name="T40" fmla="*/ 9 w 78"/>
                  <a:gd name="T41" fmla="*/ 70 h 70"/>
                  <a:gd name="T42" fmla="*/ 69 w 78"/>
                  <a:gd name="T43" fmla="*/ 70 h 70"/>
                  <a:gd name="T44" fmla="*/ 71 w 78"/>
                  <a:gd name="T45" fmla="*/ 68 h 70"/>
                  <a:gd name="T46" fmla="*/ 69 w 78"/>
                  <a:gd name="T47" fmla="*/ 6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8" h="70">
                    <a:moveTo>
                      <a:pt x="69" y="65"/>
                    </a:move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63" y="40"/>
                      <a:pt x="78" y="23"/>
                      <a:pt x="78" y="3"/>
                    </a:cubicBezTo>
                    <a:cubicBezTo>
                      <a:pt x="78" y="2"/>
                      <a:pt x="77" y="0"/>
                      <a:pt x="76" y="0"/>
                    </a:cubicBezTo>
                    <a:cubicBezTo>
                      <a:pt x="75" y="0"/>
                      <a:pt x="74" y="2"/>
                      <a:pt x="74" y="3"/>
                    </a:cubicBezTo>
                    <a:cubicBezTo>
                      <a:pt x="74" y="12"/>
                      <a:pt x="70" y="21"/>
                      <a:pt x="64" y="27"/>
                    </a:cubicBezTo>
                    <a:cubicBezTo>
                      <a:pt x="57" y="34"/>
                      <a:pt x="48" y="38"/>
                      <a:pt x="39" y="38"/>
                    </a:cubicBezTo>
                    <a:cubicBezTo>
                      <a:pt x="30" y="38"/>
                      <a:pt x="21" y="34"/>
                      <a:pt x="14" y="27"/>
                    </a:cubicBezTo>
                    <a:cubicBezTo>
                      <a:pt x="8" y="21"/>
                      <a:pt x="5" y="13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4"/>
                      <a:pt x="15" y="40"/>
                      <a:pt x="35" y="42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8" y="65"/>
                      <a:pt x="7" y="66"/>
                      <a:pt x="7" y="68"/>
                    </a:cubicBezTo>
                    <a:cubicBezTo>
                      <a:pt x="7" y="69"/>
                      <a:pt x="8" y="70"/>
                      <a:pt x="9" y="70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70" y="70"/>
                      <a:pt x="71" y="69"/>
                      <a:pt x="71" y="68"/>
                    </a:cubicBezTo>
                    <a:cubicBezTo>
                      <a:pt x="71" y="66"/>
                      <a:pt x="70" y="65"/>
                      <a:pt x="69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53"/>
              <p:cNvSpPr>
                <a:spLocks noEditPoints="1"/>
              </p:cNvSpPr>
              <p:nvPr/>
            </p:nvSpPr>
            <p:spPr bwMode="auto">
              <a:xfrm>
                <a:off x="8402638" y="5110163"/>
                <a:ext cx="187325" cy="319088"/>
              </a:xfrm>
              <a:custGeom>
                <a:avLst/>
                <a:gdLst>
                  <a:gd name="T0" fmla="*/ 25 w 50"/>
                  <a:gd name="T1" fmla="*/ 85 h 85"/>
                  <a:gd name="T2" fmla="*/ 50 w 50"/>
                  <a:gd name="T3" fmla="*/ 61 h 85"/>
                  <a:gd name="T4" fmla="*/ 50 w 50"/>
                  <a:gd name="T5" fmla="*/ 25 h 85"/>
                  <a:gd name="T6" fmla="*/ 25 w 50"/>
                  <a:gd name="T7" fmla="*/ 0 h 85"/>
                  <a:gd name="T8" fmla="*/ 0 w 50"/>
                  <a:gd name="T9" fmla="*/ 25 h 85"/>
                  <a:gd name="T10" fmla="*/ 0 w 50"/>
                  <a:gd name="T11" fmla="*/ 61 h 85"/>
                  <a:gd name="T12" fmla="*/ 25 w 50"/>
                  <a:gd name="T13" fmla="*/ 85 h 85"/>
                  <a:gd name="T14" fmla="*/ 7 w 50"/>
                  <a:gd name="T15" fmla="*/ 16 h 85"/>
                  <a:gd name="T16" fmla="*/ 11 w 50"/>
                  <a:gd name="T17" fmla="*/ 10 h 85"/>
                  <a:gd name="T18" fmla="*/ 25 w 50"/>
                  <a:gd name="T19" fmla="*/ 5 h 85"/>
                  <a:gd name="T20" fmla="*/ 39 w 50"/>
                  <a:gd name="T21" fmla="*/ 10 h 85"/>
                  <a:gd name="T22" fmla="*/ 43 w 50"/>
                  <a:gd name="T23" fmla="*/ 16 h 85"/>
                  <a:gd name="T24" fmla="*/ 44 w 50"/>
                  <a:gd name="T25" fmla="*/ 18 h 85"/>
                  <a:gd name="T26" fmla="*/ 6 w 50"/>
                  <a:gd name="T27" fmla="*/ 18 h 85"/>
                  <a:gd name="T28" fmla="*/ 7 w 50"/>
                  <a:gd name="T29" fmla="*/ 16 h 85"/>
                  <a:gd name="T30" fmla="*/ 5 w 50"/>
                  <a:gd name="T31" fmla="*/ 23 h 85"/>
                  <a:gd name="T32" fmla="*/ 45 w 50"/>
                  <a:gd name="T33" fmla="*/ 23 h 85"/>
                  <a:gd name="T34" fmla="*/ 45 w 50"/>
                  <a:gd name="T35" fmla="*/ 25 h 85"/>
                  <a:gd name="T36" fmla="*/ 45 w 50"/>
                  <a:gd name="T37" fmla="*/ 33 h 85"/>
                  <a:gd name="T38" fmla="*/ 5 w 50"/>
                  <a:gd name="T39" fmla="*/ 33 h 85"/>
                  <a:gd name="T40" fmla="*/ 5 w 50"/>
                  <a:gd name="T41" fmla="*/ 23 h 85"/>
                  <a:gd name="T42" fmla="*/ 5 w 50"/>
                  <a:gd name="T43" fmla="*/ 37 h 85"/>
                  <a:gd name="T44" fmla="*/ 45 w 50"/>
                  <a:gd name="T45" fmla="*/ 37 h 85"/>
                  <a:gd name="T46" fmla="*/ 45 w 50"/>
                  <a:gd name="T47" fmla="*/ 48 h 85"/>
                  <a:gd name="T48" fmla="*/ 5 w 50"/>
                  <a:gd name="T49" fmla="*/ 48 h 85"/>
                  <a:gd name="T50" fmla="*/ 5 w 50"/>
                  <a:gd name="T51" fmla="*/ 37 h 85"/>
                  <a:gd name="T52" fmla="*/ 5 w 50"/>
                  <a:gd name="T53" fmla="*/ 61 h 85"/>
                  <a:gd name="T54" fmla="*/ 5 w 50"/>
                  <a:gd name="T55" fmla="*/ 52 h 85"/>
                  <a:gd name="T56" fmla="*/ 45 w 50"/>
                  <a:gd name="T57" fmla="*/ 52 h 85"/>
                  <a:gd name="T58" fmla="*/ 45 w 50"/>
                  <a:gd name="T59" fmla="*/ 63 h 85"/>
                  <a:gd name="T60" fmla="*/ 5 w 50"/>
                  <a:gd name="T61" fmla="*/ 63 h 85"/>
                  <a:gd name="T62" fmla="*/ 5 w 50"/>
                  <a:gd name="T63" fmla="*/ 61 h 85"/>
                  <a:gd name="T64" fmla="*/ 6 w 50"/>
                  <a:gd name="T65" fmla="*/ 67 h 85"/>
                  <a:gd name="T66" fmla="*/ 44 w 50"/>
                  <a:gd name="T67" fmla="*/ 67 h 85"/>
                  <a:gd name="T68" fmla="*/ 43 w 50"/>
                  <a:gd name="T69" fmla="*/ 69 h 85"/>
                  <a:gd name="T70" fmla="*/ 39 w 50"/>
                  <a:gd name="T71" fmla="*/ 75 h 85"/>
                  <a:gd name="T72" fmla="*/ 25 w 50"/>
                  <a:gd name="T73" fmla="*/ 81 h 85"/>
                  <a:gd name="T74" fmla="*/ 11 w 50"/>
                  <a:gd name="T75" fmla="*/ 75 h 85"/>
                  <a:gd name="T76" fmla="*/ 7 w 50"/>
                  <a:gd name="T77" fmla="*/ 69 h 85"/>
                  <a:gd name="T78" fmla="*/ 6 w 50"/>
                  <a:gd name="T79" fmla="*/ 6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85">
                    <a:moveTo>
                      <a:pt x="25" y="85"/>
                    </a:moveTo>
                    <a:cubicBezTo>
                      <a:pt x="39" y="85"/>
                      <a:pt x="50" y="74"/>
                      <a:pt x="50" y="61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4"/>
                      <a:pt x="11" y="85"/>
                      <a:pt x="25" y="85"/>
                    </a:cubicBezTo>
                    <a:close/>
                    <a:moveTo>
                      <a:pt x="7" y="16"/>
                    </a:moveTo>
                    <a:cubicBezTo>
                      <a:pt x="8" y="14"/>
                      <a:pt x="9" y="12"/>
                      <a:pt x="11" y="10"/>
                    </a:cubicBezTo>
                    <a:cubicBezTo>
                      <a:pt x="15" y="7"/>
                      <a:pt x="20" y="5"/>
                      <a:pt x="25" y="5"/>
                    </a:cubicBezTo>
                    <a:cubicBezTo>
                      <a:pt x="30" y="5"/>
                      <a:pt x="35" y="7"/>
                      <a:pt x="39" y="10"/>
                    </a:cubicBezTo>
                    <a:cubicBezTo>
                      <a:pt x="41" y="12"/>
                      <a:pt x="42" y="14"/>
                      <a:pt x="43" y="16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6" y="18"/>
                      <a:pt x="6" y="18"/>
                      <a:pt x="6" y="18"/>
                    </a:cubicBezTo>
                    <a:lnTo>
                      <a:pt x="7" y="16"/>
                    </a:lnTo>
                    <a:close/>
                    <a:moveTo>
                      <a:pt x="5" y="23"/>
                    </a:move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5" y="33"/>
                      <a:pt x="5" y="33"/>
                      <a:pt x="5" y="33"/>
                    </a:cubicBezTo>
                    <a:lnTo>
                      <a:pt x="5" y="23"/>
                    </a:lnTo>
                    <a:close/>
                    <a:moveTo>
                      <a:pt x="5" y="37"/>
                    </a:move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5" y="48"/>
                      <a:pt x="5" y="48"/>
                      <a:pt x="5" y="48"/>
                    </a:cubicBezTo>
                    <a:lnTo>
                      <a:pt x="5" y="37"/>
                    </a:lnTo>
                    <a:close/>
                    <a:moveTo>
                      <a:pt x="5" y="61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5" y="63"/>
                      <a:pt x="5" y="63"/>
                      <a:pt x="5" y="63"/>
                    </a:cubicBezTo>
                    <a:lnTo>
                      <a:pt x="5" y="61"/>
                    </a:lnTo>
                    <a:close/>
                    <a:moveTo>
                      <a:pt x="6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2" y="71"/>
                      <a:pt x="41" y="73"/>
                      <a:pt x="39" y="75"/>
                    </a:cubicBezTo>
                    <a:cubicBezTo>
                      <a:pt x="35" y="79"/>
                      <a:pt x="30" y="81"/>
                      <a:pt x="25" y="81"/>
                    </a:cubicBezTo>
                    <a:cubicBezTo>
                      <a:pt x="20" y="81"/>
                      <a:pt x="15" y="79"/>
                      <a:pt x="11" y="75"/>
                    </a:cubicBezTo>
                    <a:cubicBezTo>
                      <a:pt x="9" y="73"/>
                      <a:pt x="8" y="71"/>
                      <a:pt x="7" y="69"/>
                    </a:cubicBezTo>
                    <a:lnTo>
                      <a:pt x="6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008701" y="1318502"/>
            <a:ext cx="504000" cy="504000"/>
            <a:chOff x="4613213" y="3130275"/>
            <a:chExt cx="504000" cy="504000"/>
          </a:xfrm>
        </p:grpSpPr>
        <p:sp>
          <p:nvSpPr>
            <p:cNvPr id="89" name="椭圆 88"/>
            <p:cNvSpPr/>
            <p:nvPr/>
          </p:nvSpPr>
          <p:spPr>
            <a:xfrm>
              <a:off x="4613213" y="3130275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105"/>
            <p:cNvSpPr>
              <a:spLocks noChangeAspect="1" noEditPoints="1"/>
            </p:cNvSpPr>
            <p:nvPr/>
          </p:nvSpPr>
          <p:spPr bwMode="auto">
            <a:xfrm>
              <a:off x="4703213" y="3237919"/>
              <a:ext cx="324000" cy="288713"/>
            </a:xfrm>
            <a:custGeom>
              <a:avLst/>
              <a:gdLst>
                <a:gd name="T0" fmla="*/ 101 w 128"/>
                <a:gd name="T1" fmla="*/ 41 h 114"/>
                <a:gd name="T2" fmla="*/ 125 w 128"/>
                <a:gd name="T3" fmla="*/ 17 h 114"/>
                <a:gd name="T4" fmla="*/ 128 w 128"/>
                <a:gd name="T5" fmla="*/ 10 h 114"/>
                <a:gd name="T6" fmla="*/ 125 w 128"/>
                <a:gd name="T7" fmla="*/ 3 h 114"/>
                <a:gd name="T8" fmla="*/ 111 w 128"/>
                <a:gd name="T9" fmla="*/ 3 h 114"/>
                <a:gd name="T10" fmla="*/ 87 w 128"/>
                <a:gd name="T11" fmla="*/ 27 h 114"/>
                <a:gd name="T12" fmla="*/ 6 w 128"/>
                <a:gd name="T13" fmla="*/ 27 h 114"/>
                <a:gd name="T14" fmla="*/ 0 w 128"/>
                <a:gd name="T15" fmla="*/ 33 h 114"/>
                <a:gd name="T16" fmla="*/ 0 w 128"/>
                <a:gd name="T17" fmla="*/ 108 h 114"/>
                <a:gd name="T18" fmla="*/ 6 w 128"/>
                <a:gd name="T19" fmla="*/ 114 h 114"/>
                <a:gd name="T20" fmla="*/ 95 w 128"/>
                <a:gd name="T21" fmla="*/ 114 h 114"/>
                <a:gd name="T22" fmla="*/ 101 w 128"/>
                <a:gd name="T23" fmla="*/ 108 h 114"/>
                <a:gd name="T24" fmla="*/ 101 w 128"/>
                <a:gd name="T25" fmla="*/ 41 h 114"/>
                <a:gd name="T26" fmla="*/ 96 w 128"/>
                <a:gd name="T27" fmla="*/ 109 h 114"/>
                <a:gd name="T28" fmla="*/ 5 w 128"/>
                <a:gd name="T29" fmla="*/ 109 h 114"/>
                <a:gd name="T30" fmla="*/ 5 w 128"/>
                <a:gd name="T31" fmla="*/ 32 h 114"/>
                <a:gd name="T32" fmla="*/ 83 w 128"/>
                <a:gd name="T33" fmla="*/ 32 h 114"/>
                <a:gd name="T34" fmla="*/ 63 w 128"/>
                <a:gd name="T35" fmla="*/ 52 h 114"/>
                <a:gd name="T36" fmla="*/ 62 w 128"/>
                <a:gd name="T37" fmla="*/ 54 h 114"/>
                <a:gd name="T38" fmla="*/ 62 w 128"/>
                <a:gd name="T39" fmla="*/ 64 h 114"/>
                <a:gd name="T40" fmla="*/ 63 w 128"/>
                <a:gd name="T41" fmla="*/ 66 h 114"/>
                <a:gd name="T42" fmla="*/ 64 w 128"/>
                <a:gd name="T43" fmla="*/ 66 h 114"/>
                <a:gd name="T44" fmla="*/ 75 w 128"/>
                <a:gd name="T45" fmla="*/ 66 h 114"/>
                <a:gd name="T46" fmla="*/ 76 w 128"/>
                <a:gd name="T47" fmla="*/ 66 h 114"/>
                <a:gd name="T48" fmla="*/ 76 w 128"/>
                <a:gd name="T49" fmla="*/ 66 h 114"/>
                <a:gd name="T50" fmla="*/ 96 w 128"/>
                <a:gd name="T51" fmla="*/ 46 h 114"/>
                <a:gd name="T52" fmla="*/ 96 w 128"/>
                <a:gd name="T53" fmla="*/ 109 h 114"/>
                <a:gd name="T54" fmla="*/ 74 w 128"/>
                <a:gd name="T55" fmla="*/ 62 h 114"/>
                <a:gd name="T56" fmla="*/ 67 w 128"/>
                <a:gd name="T57" fmla="*/ 62 h 114"/>
                <a:gd name="T58" fmla="*/ 67 w 128"/>
                <a:gd name="T59" fmla="*/ 55 h 114"/>
                <a:gd name="T60" fmla="*/ 115 w 128"/>
                <a:gd name="T61" fmla="*/ 6 h 114"/>
                <a:gd name="T62" fmla="*/ 118 w 128"/>
                <a:gd name="T63" fmla="*/ 5 h 114"/>
                <a:gd name="T64" fmla="*/ 122 w 128"/>
                <a:gd name="T65" fmla="*/ 6 h 114"/>
                <a:gd name="T66" fmla="*/ 122 w 128"/>
                <a:gd name="T67" fmla="*/ 14 h 114"/>
                <a:gd name="T68" fmla="*/ 74 w 128"/>
                <a:gd name="T69" fmla="*/ 6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4">
                  <a:moveTo>
                    <a:pt x="101" y="41"/>
                  </a:moveTo>
                  <a:cubicBezTo>
                    <a:pt x="125" y="17"/>
                    <a:pt x="125" y="17"/>
                    <a:pt x="125" y="17"/>
                  </a:cubicBezTo>
                  <a:cubicBezTo>
                    <a:pt x="127" y="15"/>
                    <a:pt x="128" y="13"/>
                    <a:pt x="128" y="10"/>
                  </a:cubicBezTo>
                  <a:cubicBezTo>
                    <a:pt x="128" y="8"/>
                    <a:pt x="127" y="5"/>
                    <a:pt x="125" y="3"/>
                  </a:cubicBezTo>
                  <a:cubicBezTo>
                    <a:pt x="121" y="0"/>
                    <a:pt x="115" y="0"/>
                    <a:pt x="111" y="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" y="27"/>
                    <a:pt x="0" y="30"/>
                    <a:pt x="0" y="3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1"/>
                    <a:pt x="3" y="114"/>
                    <a:pt x="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8" y="114"/>
                    <a:pt x="101" y="111"/>
                    <a:pt x="101" y="108"/>
                  </a:cubicBezTo>
                  <a:lnTo>
                    <a:pt x="101" y="41"/>
                  </a:lnTo>
                  <a:close/>
                  <a:moveTo>
                    <a:pt x="96" y="109"/>
                  </a:moveTo>
                  <a:cubicBezTo>
                    <a:pt x="5" y="109"/>
                    <a:pt x="5" y="109"/>
                    <a:pt x="5" y="10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2"/>
                    <a:pt x="62" y="53"/>
                    <a:pt x="62" y="5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5"/>
                    <a:pt x="62" y="65"/>
                    <a:pt x="63" y="66"/>
                  </a:cubicBezTo>
                  <a:cubicBezTo>
                    <a:pt x="63" y="66"/>
                    <a:pt x="64" y="66"/>
                    <a:pt x="64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66"/>
                    <a:pt x="76" y="66"/>
                    <a:pt x="76" y="66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96" y="46"/>
                    <a:pt x="96" y="46"/>
                    <a:pt x="96" y="46"/>
                  </a:cubicBezTo>
                  <a:lnTo>
                    <a:pt x="96" y="109"/>
                  </a:lnTo>
                  <a:close/>
                  <a:moveTo>
                    <a:pt x="74" y="62"/>
                  </a:moveTo>
                  <a:cubicBezTo>
                    <a:pt x="67" y="62"/>
                    <a:pt x="67" y="62"/>
                    <a:pt x="67" y="62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5"/>
                    <a:pt x="118" y="5"/>
                    <a:pt x="118" y="5"/>
                  </a:cubicBezTo>
                  <a:cubicBezTo>
                    <a:pt x="119" y="5"/>
                    <a:pt x="121" y="5"/>
                    <a:pt x="122" y="6"/>
                  </a:cubicBezTo>
                  <a:cubicBezTo>
                    <a:pt x="124" y="8"/>
                    <a:pt x="124" y="12"/>
                    <a:pt x="122" y="14"/>
                  </a:cubicBezTo>
                  <a:lnTo>
                    <a:pt x="74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93482" y="-2281727"/>
            <a:ext cx="5271344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2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7750" y="2328148"/>
            <a:ext cx="4774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PART TWO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83749" y="3458305"/>
            <a:ext cx="404225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</a:rPr>
              <a:t>涉众分析</a:t>
            </a:r>
            <a:endParaRPr lang="zh-CN" altLang="en-US" sz="4000" b="1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4949" y="1926771"/>
            <a:ext cx="6146937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景区管理方：</a:t>
            </a:r>
            <a:r>
              <a:rPr lang="zh-CN" altLang="en-US" sz="2200" dirty="0">
                <a:highlight>
                  <a:srgbClr val="FFFF00"/>
                </a:highlight>
                <a:latin typeface="+mn-ea"/>
              </a:rPr>
              <a:t>流量监控、数据决策</a:t>
            </a:r>
            <a:r>
              <a:rPr lang="zh-CN" altLang="en-US" sz="2200" dirty="0">
                <a:latin typeface="+mn-ea"/>
              </a:rPr>
              <a:t>、</a:t>
            </a:r>
            <a:r>
              <a:rPr lang="zh-CN" altLang="en-US" sz="2200" dirty="0">
                <a:latin typeface="+mn-ea"/>
                <a:sym typeface="+mn-ea"/>
              </a:rPr>
              <a:t>应急响应。</a:t>
            </a:r>
            <a:endParaRPr lang="en-US" altLang="zh-CN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游客：</a:t>
            </a:r>
            <a:r>
              <a:rPr lang="zh-CN" altLang="en-US" sz="2200" dirty="0">
                <a:highlight>
                  <a:srgbClr val="FFFF00"/>
                </a:highlight>
                <a:latin typeface="+mn-ea"/>
              </a:rPr>
              <a:t>隐私保护、个性化服务</a:t>
            </a:r>
            <a:r>
              <a:rPr lang="zh-CN" altLang="en-US" sz="2200" dirty="0">
                <a:latin typeface="+mn-ea"/>
              </a:rPr>
              <a:t>、紧急预警。</a:t>
            </a:r>
            <a:endParaRPr lang="en-US" altLang="zh-CN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政府：</a:t>
            </a:r>
            <a:r>
              <a:rPr lang="zh-CN" altLang="en-US" sz="2200" dirty="0">
                <a:highlight>
                  <a:srgbClr val="FFFF00"/>
                </a:highlight>
                <a:latin typeface="+mn-ea"/>
              </a:rPr>
              <a:t>合规监管</a:t>
            </a:r>
            <a:r>
              <a:rPr lang="zh-CN" altLang="en-US" sz="2200" dirty="0">
                <a:latin typeface="+mn-ea"/>
              </a:rPr>
              <a:t>、安全环保、数据安全。</a:t>
            </a:r>
            <a:endParaRPr lang="en-US" altLang="zh-CN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旅游企业：数据共享、精准营销。</a:t>
            </a:r>
            <a:endParaRPr lang="en-US" altLang="zh-CN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2200" dirty="0">
              <a:latin typeface="+mn-ea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ea"/>
              </a:rPr>
              <a:t>技术供应商：系统稳定性、长期维护。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涉众识别和描述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1086" y="1141941"/>
            <a:ext cx="1792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9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endParaRPr lang="zh-CN" altLang="en-US" sz="9600" spc="3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11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12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13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14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15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16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17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18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19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0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1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2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3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4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5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6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7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8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29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3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30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31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32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33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34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4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5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6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7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8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ags/tag9.xml><?xml version="1.0" encoding="utf-8"?>
<p:tagLst xmlns:p="http://schemas.openxmlformats.org/presentationml/2006/main">
  <p:tag name="KSO_WM_DIAGRAM_VIRTUALLY_FRAME" val="{&quot;height&quot;:362.70370078740154,&quot;left&quot;:64.7284251968504,&quot;top&quot;:89.12188976377954,&quot;width&quot;:830.5431496062993}"/>
</p:tagLst>
</file>

<file path=ppt/theme/theme1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3489</Words>
  <Application>WPS 演示</Application>
  <PresentationFormat>宽屏</PresentationFormat>
  <Paragraphs>434</Paragraphs>
  <Slides>30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Century Gothic</vt:lpstr>
      <vt:lpstr>微软雅黑 Light</vt:lpstr>
      <vt:lpstr>Arial</vt:lpstr>
      <vt:lpstr>黑体</vt:lpstr>
      <vt:lpstr>Times New Roman</vt:lpstr>
      <vt:lpstr>Calibri</vt:lpstr>
      <vt:lpstr>Arial Unicode MS</vt:lpstr>
      <vt:lpstr>等线</vt:lpstr>
      <vt:lpstr>封7​​</vt:lpstr>
      <vt:lpstr>内页​​</vt:lpstr>
      <vt:lpstr>旅游景区智慧分析系统</vt:lpstr>
      <vt:lpstr>PowerPoint 演示文稿</vt:lpstr>
      <vt:lpstr>PowerPoint 演示文稿</vt:lpstr>
      <vt:lpstr>项目背景</vt:lpstr>
      <vt:lpstr>项目前景</vt:lpstr>
      <vt:lpstr>系统特性</vt:lpstr>
      <vt:lpstr>项目范围</vt:lpstr>
      <vt:lpstr>PowerPoint 演示文稿</vt:lpstr>
      <vt:lpstr>涉众识别和描述</vt:lpstr>
      <vt:lpstr>涉众分析</vt:lpstr>
      <vt:lpstr>涉众分析</vt:lpstr>
      <vt:lpstr>涉众分析</vt:lpstr>
      <vt:lpstr>涉众评估</vt:lpstr>
      <vt:lpstr>PowerPoint 演示文稿</vt:lpstr>
      <vt:lpstr>硬数据分析</vt:lpstr>
      <vt:lpstr>核心旅游偏好与行为模式</vt:lpstr>
      <vt:lpstr>新兴趋势</vt:lpstr>
      <vt:lpstr>PowerPoint 演示文稿</vt:lpstr>
      <vt:lpstr>PowerPoint 演示文稿</vt:lpstr>
      <vt:lpstr>PowerPoint 演示文稿</vt:lpstr>
      <vt:lpstr>会议记录</vt:lpstr>
      <vt:lpstr>会议记录表格</vt:lpstr>
      <vt:lpstr>会议记录表格</vt:lpstr>
      <vt:lpstr>PowerPoint 演示文稿</vt:lpstr>
      <vt:lpstr>原型设计</vt:lpstr>
      <vt:lpstr>游客端系统原型 </vt:lpstr>
      <vt:lpstr>管理端系统原型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晋豪 周</dc:creator>
  <cp:lastModifiedBy>Uimma</cp:lastModifiedBy>
  <cp:revision>3</cp:revision>
  <dcterms:created xsi:type="dcterms:W3CDTF">2025-03-24T06:30:00Z</dcterms:created>
  <dcterms:modified xsi:type="dcterms:W3CDTF">2025-03-24T17:23:18Z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C5BC52B34B234F3F9C8372C5E912536D_13</vt:lpwstr>
  </property>
  <property fmtid="{D5CDD505-2E9C-101B-9397-08002B2CF9AE}" pid="3" name="KSOProductBuildVer">
    <vt:lpwstr>2052-12.1.0.20305</vt:lpwstr>
  </property>
</Properties>
</file>